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ng Kangjing" initials="HK" lastIdx="2" clrIdx="0">
    <p:extLst>
      <p:ext uri="{19B8F6BF-5375-455C-9EA6-DF929625EA0E}">
        <p15:presenceInfo xmlns:p15="http://schemas.microsoft.com/office/powerpoint/2012/main" userId="d29842389b63407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87588" autoAdjust="0"/>
  </p:normalViewPr>
  <p:slideViewPr>
    <p:cSldViewPr snapToGrid="0">
      <p:cViewPr varScale="1">
        <p:scale>
          <a:sx n="100" d="100"/>
          <a:sy n="100" d="100"/>
        </p:scale>
        <p:origin x="186" y="84"/>
      </p:cViewPr>
      <p:guideLst/>
    </p:cSldViewPr>
  </p:slideViewPr>
  <p:outlineViewPr>
    <p:cViewPr>
      <p:scale>
        <a:sx n="33" d="100"/>
        <a:sy n="33" d="100"/>
      </p:scale>
      <p:origin x="0" y="-158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76A7E-1B45-4E98-AA72-FCCABAD148FA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85A70-573E-48BB-8225-DAF211147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6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is about the overall design of </a:t>
            </a:r>
            <a:r>
              <a:rPr lang="en-US" dirty="0" err="1"/>
              <a:t>DryadSynth</a:t>
            </a:r>
            <a:endParaRPr lang="en-US" dirty="0"/>
          </a:p>
          <a:p>
            <a:endParaRPr lang="en-US" dirty="0"/>
          </a:p>
          <a:p>
            <a:r>
              <a:rPr lang="en-US" dirty="0"/>
              <a:t>Key point is the utilization of decidable fragments, which are auto detected and attempted to speed up the synthesis rather than use pure search approach.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85A70-573E-48BB-8225-DAF2111477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33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is about the fallback CEGIS algorithm’s symbolic search part.</a:t>
            </a:r>
          </a:p>
          <a:p>
            <a:endParaRPr lang="en-US" dirty="0"/>
          </a:p>
          <a:p>
            <a:r>
              <a:rPr lang="en-US" dirty="0"/>
              <a:t>Symbolic search is performed based on fixed height decision-tree representation of candidate 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85A70-573E-48BB-8225-DAF2111477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96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slide is about the fallback CEGIS algorithm’s concrete search part.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Concrete search is performed from the smallest height, which is increased in a CEGIS procedure.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85A70-573E-48BB-8225-DAF2111477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23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slide is about our decidable fragment for CLIA track: SSI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SSI is an improved version of the well-known SI strategy (Which is used in CVC4, through CEGQI, Counterexample-Guided Quantifier Instantiation procedures), with improved complexity and scalability.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Could elaborate more on this slide, since </a:t>
            </a:r>
            <a:r>
              <a:rPr lang="en-US" dirty="0" err="1"/>
              <a:t>DryadSynth</a:t>
            </a:r>
            <a:r>
              <a:rPr lang="en-US" dirty="0"/>
              <a:t> benefits greatly through this algorithm to win in CLIA track. I included an example for detailed explanation.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85A70-573E-48BB-8225-DAF2111477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77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slide is about our decidable fragment for INV track: AT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Details of this algorithm contains complex procedures and proofs, so I didn’t elaborate much on this slide.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As more attentions should be cast on SSI slide, could be faster on this slide omitting some details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Could mention that the details of this algorithm would be included in our future publication.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85A70-573E-48BB-8225-DAF2111477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63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5DDEE-043E-4D0D-8E1B-8AF7B599D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936C6D-05E8-4867-97D1-80E1C1B1A9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B2777-6366-4F72-B123-C9DDF5A12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ECD1-4C6D-46C5-AFF4-B718E2BF000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1C5A1-4DCF-4297-B767-B52F14ED8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888C4-E948-44CB-BAEE-10AFEFF4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FC5A-C5ED-461A-9E38-B5DD9AC64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93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A9F84-5BD9-45B2-9C2C-2DF205ECA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DE1A8B-2D0F-4DDE-A0AB-6FA9D189E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B89A1-6DE4-418E-A28D-C7E1C6721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ECD1-4C6D-46C5-AFF4-B718E2BF000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7022A-9597-4F21-B4A9-E897994AC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1F5F0-4F77-4FBD-A77E-187A85A3C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FC5A-C5ED-461A-9E38-B5DD9AC64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6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E457B9-2BF9-45AA-ACE9-33A95ACF0C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86A543-9D76-4ADB-B06D-55FA041C0B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BD72B-E01D-4401-954D-9DBBDFDA8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ECD1-4C6D-46C5-AFF4-B718E2BF000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1E906-0F5D-46F6-B410-2E8C943C6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1B5E3-6E94-4CE6-A36F-3A2D5EDCE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FC5A-C5ED-461A-9E38-B5DD9AC64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1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A7438-354E-4F95-9ED9-6D541FBE9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938A7-B43F-4BD2-8F68-B434D1BE5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0AB71-CC36-4B95-9308-F2FD7252A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ECD1-4C6D-46C5-AFF4-B718E2BF000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EA921-CADF-45F4-A6E2-A024810D2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D2A12-6332-46FC-BBD7-A5D35033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FC5A-C5ED-461A-9E38-B5DD9AC64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14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F93C2-0368-45C9-9706-21BECBC69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43B23-71DF-4BD1-B6CB-C476C2F71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088E9-2424-4210-88F2-BBB27C584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ECD1-4C6D-46C5-AFF4-B718E2BF000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72FF4-EDFA-49DC-B8E6-E4C1ECC88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4E71E-6D7B-4C6B-BD36-69DB0C9F0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FC5A-C5ED-461A-9E38-B5DD9AC64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56D5E-DAEF-4FD4-AEBD-0BABB37AE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0072A-7898-480F-BF0A-7E0D2419A3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105040-B34B-494D-8298-2A0A4A458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15D34-45C6-43CA-A8CE-11128CB97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ECD1-4C6D-46C5-AFF4-B718E2BF000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B9D334-4888-4769-B8A0-8B6C685F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8D55E2-1DAE-4F04-B070-2FAFA559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FC5A-C5ED-461A-9E38-B5DD9AC64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C24AF-FD91-4FE0-B5B6-3077E9188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54D05-5542-4986-8561-DA907B4A4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8E746-480E-4BC1-831D-28F625012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129060-7583-467B-9361-8E69F62DC5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C6CA30-3626-4D9B-8863-C24137BD37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59F093-B14D-4C51-A546-F634B5AF6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ECD1-4C6D-46C5-AFF4-B718E2BF000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455889-3001-4CBB-AA7D-8691E4794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37AC9E-7C58-436B-93AB-51EF627EC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FC5A-C5ED-461A-9E38-B5DD9AC64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8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0EE00-08CC-4926-97E2-7982CC0F7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0D7709-E253-4EEC-ABB5-86D61BC73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ECD1-4C6D-46C5-AFF4-B718E2BF000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87F8A7-3E65-4045-82BA-C736CEE2B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F0C4DC-FD2F-415E-9187-FD498A030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FC5A-C5ED-461A-9E38-B5DD9AC64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6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D06323-CBFA-409E-A70A-70AC61157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ECD1-4C6D-46C5-AFF4-B718E2BF000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D201E6-474C-4AE1-BB7F-492C87441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F861D-4879-420B-9DC6-FE2B6D272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FC5A-C5ED-461A-9E38-B5DD9AC64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7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8A00F-9680-41C5-B5A2-5F4B7E058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BE934-EDD3-4176-B08E-B8FB2B94A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A25A9-9D3F-437B-B90C-063896BA9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BD7B74-0ECA-466B-A3FD-916DD5F39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ECD1-4C6D-46C5-AFF4-B718E2BF000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8E2FF1-13CA-44D9-9A79-E2C5C7F95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C0CA2E-2C81-4763-A8D9-80E61643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FC5A-C5ED-461A-9E38-B5DD9AC64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83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78CAB-5DCC-4F8A-A0B9-1F1808810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8BAD3-A166-4A2D-A6CE-690FB8A61A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E2BAE6-E1C5-4F52-8AB3-44169CDC7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93FFF8-DB6D-487F-A474-104A77AF0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ECD1-4C6D-46C5-AFF4-B718E2BF000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1C37FC-A864-4D65-8773-1026BE428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BCEC2-DA39-47D1-A92E-103F9E56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FC5A-C5ED-461A-9E38-B5DD9AC64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3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94460-02FC-4321-B46C-7E202B6BF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9EDC0-C79A-438C-AC8B-E599A86E4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90BFE-A45E-48DD-A002-A38E857400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5ECD1-4C6D-46C5-AFF4-B718E2BF000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AB9A9-2A07-4BA9-A82B-E9662862D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A9238-1549-450A-AABA-4C723CCEC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5FC5A-C5ED-461A-9E38-B5DD9AC64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6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D428B-304D-433D-A5B5-0A6DCB466C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DryadSynth</a:t>
            </a:r>
            <a:r>
              <a:rPr lang="en-US" dirty="0"/>
              <a:t>: A Concolic </a:t>
            </a:r>
            <a:r>
              <a:rPr lang="en-US" dirty="0" err="1"/>
              <a:t>SyGuS</a:t>
            </a:r>
            <a:r>
              <a:rPr lang="en-US" dirty="0"/>
              <a:t> Solver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D17795-793A-4019-A11B-243008840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04375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Kangjing Huang, </a:t>
            </a:r>
            <a:r>
              <a:rPr lang="en-US" dirty="0" err="1"/>
              <a:t>Xiaokang</a:t>
            </a:r>
            <a:r>
              <a:rPr lang="en-US" dirty="0"/>
              <a:t> </a:t>
            </a:r>
            <a:r>
              <a:rPr lang="en-US" dirty="0" err="1"/>
              <a:t>Qiu</a:t>
            </a:r>
            <a:r>
              <a:rPr lang="en-US" dirty="0"/>
              <a:t>, Qi Tian, </a:t>
            </a:r>
            <a:r>
              <a:rPr lang="en-US" dirty="0" err="1"/>
              <a:t>Yanjun</a:t>
            </a:r>
            <a:r>
              <a:rPr lang="en-US" dirty="0"/>
              <a:t> Wang</a:t>
            </a:r>
          </a:p>
          <a:p>
            <a:r>
              <a:rPr lang="en-US" dirty="0"/>
              <a:t>Purdue University</a:t>
            </a:r>
          </a:p>
          <a:p>
            <a:endParaRPr lang="en-US" dirty="0"/>
          </a:p>
          <a:p>
            <a:r>
              <a:rPr lang="en-US" dirty="0"/>
              <a:t>SYNT Workshop</a:t>
            </a:r>
          </a:p>
          <a:p>
            <a:r>
              <a:rPr lang="en-US" dirty="0"/>
              <a:t>July, 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5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E969F-1810-499F-96EC-3FA119CAF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DryadSynth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A7505-3B80-4EBB-85FB-6B3913AA2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CEGIS-based search approach</a:t>
            </a:r>
          </a:p>
          <a:p>
            <a:pPr lvl="1"/>
            <a:r>
              <a:rPr lang="en-US" dirty="0"/>
              <a:t>Concolic (Concrete + Symbolic) search</a:t>
            </a:r>
          </a:p>
          <a:p>
            <a:r>
              <a:rPr lang="en-US" dirty="0"/>
              <a:t>Decision-tree representation</a:t>
            </a:r>
          </a:p>
          <a:p>
            <a:pPr lvl="1"/>
            <a:r>
              <a:rPr lang="en-US" dirty="0"/>
              <a:t>Similar to </a:t>
            </a:r>
            <a:r>
              <a:rPr lang="en-US" dirty="0" err="1"/>
              <a:t>EUSolver</a:t>
            </a:r>
            <a:endParaRPr lang="en-US" dirty="0"/>
          </a:p>
          <a:p>
            <a:r>
              <a:rPr lang="en-US" dirty="0"/>
              <a:t>One solver for two tracks</a:t>
            </a:r>
          </a:p>
          <a:p>
            <a:pPr lvl="1"/>
            <a:r>
              <a:rPr lang="en-US" dirty="0"/>
              <a:t>CLIA + INV</a:t>
            </a:r>
          </a:p>
          <a:p>
            <a:r>
              <a:rPr lang="en-US" dirty="0"/>
              <a:t>Two decidable fragments for speeding up</a:t>
            </a:r>
          </a:p>
          <a:p>
            <a:pPr lvl="1"/>
            <a:r>
              <a:rPr lang="en-US" dirty="0"/>
              <a:t>One in CLIA and one in INV</a:t>
            </a:r>
          </a:p>
          <a:p>
            <a:pPr lvl="1"/>
            <a:r>
              <a:rPr lang="en-US" dirty="0"/>
              <a:t>Decidable procedure attempted before falling back to search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0F06777-203C-4B55-895E-B04E0E690A36}"/>
              </a:ext>
            </a:extLst>
          </p:cNvPr>
          <p:cNvGrpSpPr/>
          <p:nvPr/>
        </p:nvGrpSpPr>
        <p:grpSpPr>
          <a:xfrm>
            <a:off x="855722" y="1318070"/>
            <a:ext cx="10480556" cy="4221859"/>
            <a:chOff x="838200" y="1825625"/>
            <a:chExt cx="10480556" cy="4221859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B4781847-B7DC-4498-81C0-EA37B6542026}"/>
                </a:ext>
              </a:extLst>
            </p:cNvPr>
            <p:cNvGrpSpPr/>
            <p:nvPr/>
          </p:nvGrpSpPr>
          <p:grpSpPr>
            <a:xfrm>
              <a:off x="838200" y="1825625"/>
              <a:ext cx="10480556" cy="4221859"/>
              <a:chOff x="839811" y="1148976"/>
              <a:chExt cx="10480556" cy="4221859"/>
            </a:xfrm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2DB06634-A9B0-49DD-A57D-844D50EB368B}"/>
                  </a:ext>
                </a:extLst>
              </p:cNvPr>
              <p:cNvGrpSpPr/>
              <p:nvPr/>
            </p:nvGrpSpPr>
            <p:grpSpPr>
              <a:xfrm>
                <a:off x="839811" y="1148976"/>
                <a:ext cx="10480556" cy="4221859"/>
                <a:chOff x="839811" y="1148976"/>
                <a:chExt cx="10480556" cy="4221859"/>
              </a:xfrm>
            </p:grpSpPr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806D1BE4-E2C0-4511-B9F1-39FCAD7D8285}"/>
                    </a:ext>
                  </a:extLst>
                </p:cNvPr>
                <p:cNvGrpSpPr/>
                <p:nvPr/>
              </p:nvGrpSpPr>
              <p:grpSpPr>
                <a:xfrm>
                  <a:off x="839811" y="1148976"/>
                  <a:ext cx="10480556" cy="2965509"/>
                  <a:chOff x="839811" y="1148976"/>
                  <a:chExt cx="10480556" cy="2965509"/>
                </a:xfrm>
              </p:grpSpPr>
              <p:sp>
                <p:nvSpPr>
                  <p:cNvPr id="18" name="Freeform: Shape 17">
                    <a:extLst>
                      <a:ext uri="{FF2B5EF4-FFF2-40B4-BE49-F238E27FC236}">
                        <a16:creationId xmlns:a16="http://schemas.microsoft.com/office/drawing/2014/main" id="{DF47509B-8F4E-410E-9DD9-A08E40903B68}"/>
                      </a:ext>
                    </a:extLst>
                  </p:cNvPr>
                  <p:cNvSpPr/>
                  <p:nvPr/>
                </p:nvSpPr>
                <p:spPr>
                  <a:xfrm>
                    <a:off x="839811" y="1148976"/>
                    <a:ext cx="2762398" cy="1657439"/>
                  </a:xfrm>
                  <a:custGeom>
                    <a:avLst/>
                    <a:gdLst>
                      <a:gd name="connsiteX0" fmla="*/ 0 w 2762398"/>
                      <a:gd name="connsiteY0" fmla="*/ 165744 h 1657439"/>
                      <a:gd name="connsiteX1" fmla="*/ 165744 w 2762398"/>
                      <a:gd name="connsiteY1" fmla="*/ 0 h 1657439"/>
                      <a:gd name="connsiteX2" fmla="*/ 2596654 w 2762398"/>
                      <a:gd name="connsiteY2" fmla="*/ 0 h 1657439"/>
                      <a:gd name="connsiteX3" fmla="*/ 2762398 w 2762398"/>
                      <a:gd name="connsiteY3" fmla="*/ 165744 h 1657439"/>
                      <a:gd name="connsiteX4" fmla="*/ 2762398 w 2762398"/>
                      <a:gd name="connsiteY4" fmla="*/ 1491695 h 1657439"/>
                      <a:gd name="connsiteX5" fmla="*/ 2596654 w 2762398"/>
                      <a:gd name="connsiteY5" fmla="*/ 1657439 h 1657439"/>
                      <a:gd name="connsiteX6" fmla="*/ 165744 w 2762398"/>
                      <a:gd name="connsiteY6" fmla="*/ 1657439 h 1657439"/>
                      <a:gd name="connsiteX7" fmla="*/ 0 w 2762398"/>
                      <a:gd name="connsiteY7" fmla="*/ 1491695 h 1657439"/>
                      <a:gd name="connsiteX8" fmla="*/ 0 w 2762398"/>
                      <a:gd name="connsiteY8" fmla="*/ 165744 h 16574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762398" h="1657439">
                        <a:moveTo>
                          <a:pt x="0" y="165744"/>
                        </a:moveTo>
                        <a:cubicBezTo>
                          <a:pt x="0" y="74206"/>
                          <a:pt x="74206" y="0"/>
                          <a:pt x="165744" y="0"/>
                        </a:cubicBezTo>
                        <a:lnTo>
                          <a:pt x="2596654" y="0"/>
                        </a:lnTo>
                        <a:cubicBezTo>
                          <a:pt x="2688192" y="0"/>
                          <a:pt x="2762398" y="74206"/>
                          <a:pt x="2762398" y="165744"/>
                        </a:cubicBezTo>
                        <a:lnTo>
                          <a:pt x="2762398" y="1491695"/>
                        </a:lnTo>
                        <a:cubicBezTo>
                          <a:pt x="2762398" y="1583233"/>
                          <a:pt x="2688192" y="1657439"/>
                          <a:pt x="2596654" y="1657439"/>
                        </a:cubicBezTo>
                        <a:lnTo>
                          <a:pt x="165744" y="1657439"/>
                        </a:lnTo>
                        <a:cubicBezTo>
                          <a:pt x="74206" y="1657439"/>
                          <a:pt x="0" y="1583233"/>
                          <a:pt x="0" y="1491695"/>
                        </a:cubicBezTo>
                        <a:lnTo>
                          <a:pt x="0" y="165744"/>
                        </a:lnTo>
                        <a:close/>
                      </a:path>
                    </a:pathLst>
                  </a:custGeom>
                </p:spPr>
                <p:style>
                  <a:lnRef idx="2">
                    <a:schemeClr val="accent1">
                      <a:shade val="8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l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39985" tIns="139985" rIns="139985" bIns="139985" numCol="1" spcCol="1270" anchor="ctr" anchorCtr="0">
                    <a:noAutofit/>
                  </a:bodyPr>
                  <a:lstStyle/>
                  <a:p>
                    <a:pPr marL="0" lvl="0" indent="0" algn="ctr" defTabSz="10668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US" sz="2400" kern="1200" dirty="0"/>
                      <a:t>Is input problem in one of the decidable fragments?</a:t>
                    </a:r>
                  </a:p>
                </p:txBody>
              </p:sp>
              <p:sp>
                <p:nvSpPr>
                  <p:cNvPr id="19" name="Freeform: Shape 18">
                    <a:extLst>
                      <a:ext uri="{FF2B5EF4-FFF2-40B4-BE49-F238E27FC236}">
                        <a16:creationId xmlns:a16="http://schemas.microsoft.com/office/drawing/2014/main" id="{A81FF773-90A7-41EF-B1E7-C5854F622BA1}"/>
                      </a:ext>
                    </a:extLst>
                  </p:cNvPr>
                  <p:cNvSpPr/>
                  <p:nvPr/>
                </p:nvSpPr>
                <p:spPr>
                  <a:xfrm>
                    <a:off x="3818285" y="1635158"/>
                    <a:ext cx="713816" cy="685074"/>
                  </a:xfrm>
                  <a:custGeom>
                    <a:avLst/>
                    <a:gdLst>
                      <a:gd name="connsiteX0" fmla="*/ 0 w 713816"/>
                      <a:gd name="connsiteY0" fmla="*/ 137015 h 685074"/>
                      <a:gd name="connsiteX1" fmla="*/ 371279 w 713816"/>
                      <a:gd name="connsiteY1" fmla="*/ 137015 h 685074"/>
                      <a:gd name="connsiteX2" fmla="*/ 371279 w 713816"/>
                      <a:gd name="connsiteY2" fmla="*/ 0 h 685074"/>
                      <a:gd name="connsiteX3" fmla="*/ 713816 w 713816"/>
                      <a:gd name="connsiteY3" fmla="*/ 342537 h 685074"/>
                      <a:gd name="connsiteX4" fmla="*/ 371279 w 713816"/>
                      <a:gd name="connsiteY4" fmla="*/ 685074 h 685074"/>
                      <a:gd name="connsiteX5" fmla="*/ 371279 w 713816"/>
                      <a:gd name="connsiteY5" fmla="*/ 548059 h 685074"/>
                      <a:gd name="connsiteX6" fmla="*/ 0 w 713816"/>
                      <a:gd name="connsiteY6" fmla="*/ 548059 h 685074"/>
                      <a:gd name="connsiteX7" fmla="*/ 0 w 713816"/>
                      <a:gd name="connsiteY7" fmla="*/ 137015 h 6850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13816" h="685074">
                        <a:moveTo>
                          <a:pt x="0" y="137015"/>
                        </a:moveTo>
                        <a:lnTo>
                          <a:pt x="371279" y="137015"/>
                        </a:lnTo>
                        <a:lnTo>
                          <a:pt x="371279" y="0"/>
                        </a:lnTo>
                        <a:lnTo>
                          <a:pt x="713816" y="342537"/>
                        </a:lnTo>
                        <a:lnTo>
                          <a:pt x="371279" y="685074"/>
                        </a:lnTo>
                        <a:lnTo>
                          <a:pt x="371279" y="548059"/>
                        </a:lnTo>
                        <a:lnTo>
                          <a:pt x="0" y="548059"/>
                        </a:lnTo>
                        <a:lnTo>
                          <a:pt x="0" y="137015"/>
                        </a:lnTo>
                        <a:close/>
                      </a:path>
                    </a:pathLst>
                  </a:cu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0" tIns="137015" rIns="205522" bIns="137015" numCol="1" spcCol="1270" anchor="ctr" anchorCtr="0">
                    <a:noAutofit/>
                  </a:bodyPr>
                  <a:lstStyle/>
                  <a:p>
                    <a:pPr marL="0" lvl="0" indent="0" algn="ctr" defTabSz="8445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US" sz="1900" kern="1200" dirty="0"/>
                      <a:t>Yes</a:t>
                    </a:r>
                  </a:p>
                </p:txBody>
              </p:sp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1B0CCCFC-A288-469D-ACC9-01AC309147BB}"/>
                      </a:ext>
                    </a:extLst>
                  </p:cNvPr>
                  <p:cNvSpPr/>
                  <p:nvPr/>
                </p:nvSpPr>
                <p:spPr>
                  <a:xfrm>
                    <a:off x="4714800" y="1148976"/>
                    <a:ext cx="2762398" cy="1657439"/>
                  </a:xfrm>
                  <a:custGeom>
                    <a:avLst/>
                    <a:gdLst>
                      <a:gd name="connsiteX0" fmla="*/ 0 w 2762398"/>
                      <a:gd name="connsiteY0" fmla="*/ 165744 h 1657439"/>
                      <a:gd name="connsiteX1" fmla="*/ 165744 w 2762398"/>
                      <a:gd name="connsiteY1" fmla="*/ 0 h 1657439"/>
                      <a:gd name="connsiteX2" fmla="*/ 2596654 w 2762398"/>
                      <a:gd name="connsiteY2" fmla="*/ 0 h 1657439"/>
                      <a:gd name="connsiteX3" fmla="*/ 2762398 w 2762398"/>
                      <a:gd name="connsiteY3" fmla="*/ 165744 h 1657439"/>
                      <a:gd name="connsiteX4" fmla="*/ 2762398 w 2762398"/>
                      <a:gd name="connsiteY4" fmla="*/ 1491695 h 1657439"/>
                      <a:gd name="connsiteX5" fmla="*/ 2596654 w 2762398"/>
                      <a:gd name="connsiteY5" fmla="*/ 1657439 h 1657439"/>
                      <a:gd name="connsiteX6" fmla="*/ 165744 w 2762398"/>
                      <a:gd name="connsiteY6" fmla="*/ 1657439 h 1657439"/>
                      <a:gd name="connsiteX7" fmla="*/ 0 w 2762398"/>
                      <a:gd name="connsiteY7" fmla="*/ 1491695 h 1657439"/>
                      <a:gd name="connsiteX8" fmla="*/ 0 w 2762398"/>
                      <a:gd name="connsiteY8" fmla="*/ 165744 h 16574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762398" h="1657439">
                        <a:moveTo>
                          <a:pt x="0" y="165744"/>
                        </a:moveTo>
                        <a:cubicBezTo>
                          <a:pt x="0" y="74206"/>
                          <a:pt x="74206" y="0"/>
                          <a:pt x="165744" y="0"/>
                        </a:cubicBezTo>
                        <a:lnTo>
                          <a:pt x="2596654" y="0"/>
                        </a:lnTo>
                        <a:cubicBezTo>
                          <a:pt x="2688192" y="0"/>
                          <a:pt x="2762398" y="74206"/>
                          <a:pt x="2762398" y="165744"/>
                        </a:cubicBezTo>
                        <a:lnTo>
                          <a:pt x="2762398" y="1491695"/>
                        </a:lnTo>
                        <a:cubicBezTo>
                          <a:pt x="2762398" y="1583233"/>
                          <a:pt x="2688192" y="1657439"/>
                          <a:pt x="2596654" y="1657439"/>
                        </a:cubicBezTo>
                        <a:lnTo>
                          <a:pt x="165744" y="1657439"/>
                        </a:lnTo>
                        <a:cubicBezTo>
                          <a:pt x="74206" y="1657439"/>
                          <a:pt x="0" y="1583233"/>
                          <a:pt x="0" y="1491695"/>
                        </a:cubicBezTo>
                        <a:lnTo>
                          <a:pt x="0" y="165744"/>
                        </a:lnTo>
                        <a:close/>
                      </a:path>
                    </a:pathLst>
                  </a:custGeom>
                </p:spPr>
                <p:style>
                  <a:lnRef idx="2">
                    <a:schemeClr val="accent1">
                      <a:shade val="8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l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39985" tIns="139985" rIns="139985" bIns="139985" numCol="1" spcCol="1270" anchor="ctr" anchorCtr="0">
                    <a:noAutofit/>
                  </a:bodyPr>
                  <a:lstStyle/>
                  <a:p>
                    <a:pPr marL="0" lvl="0" indent="0" algn="ctr" defTabSz="10668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US" sz="2400" kern="1200" dirty="0"/>
                      <a:t>Attempting the decidable procedures</a:t>
                    </a:r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42637360-3682-4FC6-9539-301E00239FCB}"/>
                      </a:ext>
                    </a:extLst>
                  </p:cNvPr>
                  <p:cNvSpPr/>
                  <p:nvPr/>
                </p:nvSpPr>
                <p:spPr>
                  <a:xfrm rot="1236365">
                    <a:off x="7597542" y="2390069"/>
                    <a:ext cx="867628" cy="685074"/>
                  </a:xfrm>
                  <a:custGeom>
                    <a:avLst/>
                    <a:gdLst>
                      <a:gd name="connsiteX0" fmla="*/ 0 w 768131"/>
                      <a:gd name="connsiteY0" fmla="*/ 137015 h 685074"/>
                      <a:gd name="connsiteX1" fmla="*/ 425594 w 768131"/>
                      <a:gd name="connsiteY1" fmla="*/ 137015 h 685074"/>
                      <a:gd name="connsiteX2" fmla="*/ 425594 w 768131"/>
                      <a:gd name="connsiteY2" fmla="*/ 0 h 685074"/>
                      <a:gd name="connsiteX3" fmla="*/ 768131 w 768131"/>
                      <a:gd name="connsiteY3" fmla="*/ 342537 h 685074"/>
                      <a:gd name="connsiteX4" fmla="*/ 425594 w 768131"/>
                      <a:gd name="connsiteY4" fmla="*/ 685074 h 685074"/>
                      <a:gd name="connsiteX5" fmla="*/ 425594 w 768131"/>
                      <a:gd name="connsiteY5" fmla="*/ 548059 h 685074"/>
                      <a:gd name="connsiteX6" fmla="*/ 0 w 768131"/>
                      <a:gd name="connsiteY6" fmla="*/ 548059 h 685074"/>
                      <a:gd name="connsiteX7" fmla="*/ 0 w 768131"/>
                      <a:gd name="connsiteY7" fmla="*/ 137015 h 6850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68131" h="685074">
                        <a:moveTo>
                          <a:pt x="0" y="137015"/>
                        </a:moveTo>
                        <a:lnTo>
                          <a:pt x="425594" y="137015"/>
                        </a:lnTo>
                        <a:lnTo>
                          <a:pt x="425594" y="0"/>
                        </a:lnTo>
                        <a:lnTo>
                          <a:pt x="768131" y="342537"/>
                        </a:lnTo>
                        <a:lnTo>
                          <a:pt x="425594" y="685074"/>
                        </a:lnTo>
                        <a:lnTo>
                          <a:pt x="425594" y="548059"/>
                        </a:lnTo>
                        <a:lnTo>
                          <a:pt x="0" y="548059"/>
                        </a:lnTo>
                        <a:lnTo>
                          <a:pt x="0" y="137015"/>
                        </a:lnTo>
                        <a:close/>
                      </a:path>
                    </a:pathLst>
                  </a:cu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-1" tIns="137014" rIns="205522" bIns="137015" numCol="1" spcCol="1270" anchor="ctr" anchorCtr="0">
                    <a:noAutofit/>
                  </a:bodyPr>
                  <a:lstStyle/>
                  <a:p>
                    <a:pPr marL="0" lvl="0" indent="0" algn="ctr" defTabSz="8445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US" sz="1900" kern="1200" dirty="0"/>
                      <a:t>Done</a:t>
                    </a:r>
                  </a:p>
                </p:txBody>
              </p:sp>
              <p:sp>
                <p:nvSpPr>
                  <p:cNvPr id="22" name="Freeform: Shape 21">
                    <a:extLst>
                      <a:ext uri="{FF2B5EF4-FFF2-40B4-BE49-F238E27FC236}">
                        <a16:creationId xmlns:a16="http://schemas.microsoft.com/office/drawing/2014/main" id="{BE083E25-3845-4283-BD10-820C2FC7022C}"/>
                      </a:ext>
                    </a:extLst>
                  </p:cNvPr>
                  <p:cNvSpPr/>
                  <p:nvPr/>
                </p:nvSpPr>
                <p:spPr>
                  <a:xfrm>
                    <a:off x="8557969" y="2732606"/>
                    <a:ext cx="2762398" cy="1381879"/>
                  </a:xfrm>
                  <a:custGeom>
                    <a:avLst/>
                    <a:gdLst>
                      <a:gd name="connsiteX0" fmla="*/ 0 w 2762398"/>
                      <a:gd name="connsiteY0" fmla="*/ 165744 h 1657439"/>
                      <a:gd name="connsiteX1" fmla="*/ 165744 w 2762398"/>
                      <a:gd name="connsiteY1" fmla="*/ 0 h 1657439"/>
                      <a:gd name="connsiteX2" fmla="*/ 2596654 w 2762398"/>
                      <a:gd name="connsiteY2" fmla="*/ 0 h 1657439"/>
                      <a:gd name="connsiteX3" fmla="*/ 2762398 w 2762398"/>
                      <a:gd name="connsiteY3" fmla="*/ 165744 h 1657439"/>
                      <a:gd name="connsiteX4" fmla="*/ 2762398 w 2762398"/>
                      <a:gd name="connsiteY4" fmla="*/ 1491695 h 1657439"/>
                      <a:gd name="connsiteX5" fmla="*/ 2596654 w 2762398"/>
                      <a:gd name="connsiteY5" fmla="*/ 1657439 h 1657439"/>
                      <a:gd name="connsiteX6" fmla="*/ 165744 w 2762398"/>
                      <a:gd name="connsiteY6" fmla="*/ 1657439 h 1657439"/>
                      <a:gd name="connsiteX7" fmla="*/ 0 w 2762398"/>
                      <a:gd name="connsiteY7" fmla="*/ 1491695 h 1657439"/>
                      <a:gd name="connsiteX8" fmla="*/ 0 w 2762398"/>
                      <a:gd name="connsiteY8" fmla="*/ 165744 h 16574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762398" h="1657439">
                        <a:moveTo>
                          <a:pt x="0" y="165744"/>
                        </a:moveTo>
                        <a:cubicBezTo>
                          <a:pt x="0" y="74206"/>
                          <a:pt x="74206" y="0"/>
                          <a:pt x="165744" y="0"/>
                        </a:cubicBezTo>
                        <a:lnTo>
                          <a:pt x="2596654" y="0"/>
                        </a:lnTo>
                        <a:cubicBezTo>
                          <a:pt x="2688192" y="0"/>
                          <a:pt x="2762398" y="74206"/>
                          <a:pt x="2762398" y="165744"/>
                        </a:cubicBezTo>
                        <a:lnTo>
                          <a:pt x="2762398" y="1491695"/>
                        </a:lnTo>
                        <a:cubicBezTo>
                          <a:pt x="2762398" y="1583233"/>
                          <a:pt x="2688192" y="1657439"/>
                          <a:pt x="2596654" y="1657439"/>
                        </a:cubicBezTo>
                        <a:lnTo>
                          <a:pt x="165744" y="1657439"/>
                        </a:lnTo>
                        <a:cubicBezTo>
                          <a:pt x="74206" y="1657439"/>
                          <a:pt x="0" y="1583233"/>
                          <a:pt x="0" y="1491695"/>
                        </a:cubicBezTo>
                        <a:lnTo>
                          <a:pt x="0" y="165744"/>
                        </a:lnTo>
                        <a:close/>
                      </a:path>
                    </a:pathLst>
                  </a:custGeom>
                </p:spPr>
                <p:style>
                  <a:lnRef idx="2">
                    <a:schemeClr val="accent1">
                      <a:shade val="8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l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39985" tIns="139985" rIns="139985" bIns="139985" numCol="1" spcCol="1270" anchor="ctr" anchorCtr="0">
                    <a:noAutofit/>
                  </a:bodyPr>
                  <a:lstStyle/>
                  <a:p>
                    <a:pPr marL="0" lvl="0" indent="0" algn="ctr" defTabSz="10668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US" sz="2400" kern="1200" dirty="0"/>
                      <a:t>Output results</a:t>
                    </a:r>
                  </a:p>
                </p:txBody>
              </p:sp>
            </p:grp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FB7FAAB7-A24A-431C-9B5E-3232895938CC}"/>
                    </a:ext>
                  </a:extLst>
                </p:cNvPr>
                <p:cNvSpPr/>
                <p:nvPr/>
              </p:nvSpPr>
              <p:spPr>
                <a:xfrm rot="2723800">
                  <a:off x="3613238" y="3031448"/>
                  <a:ext cx="1079745" cy="574466"/>
                </a:xfrm>
                <a:custGeom>
                  <a:avLst/>
                  <a:gdLst>
                    <a:gd name="connsiteX0" fmla="*/ 0 w 713816"/>
                    <a:gd name="connsiteY0" fmla="*/ 137015 h 685074"/>
                    <a:gd name="connsiteX1" fmla="*/ 371279 w 713816"/>
                    <a:gd name="connsiteY1" fmla="*/ 137015 h 685074"/>
                    <a:gd name="connsiteX2" fmla="*/ 371279 w 713816"/>
                    <a:gd name="connsiteY2" fmla="*/ 0 h 685074"/>
                    <a:gd name="connsiteX3" fmla="*/ 713816 w 713816"/>
                    <a:gd name="connsiteY3" fmla="*/ 342537 h 685074"/>
                    <a:gd name="connsiteX4" fmla="*/ 371279 w 713816"/>
                    <a:gd name="connsiteY4" fmla="*/ 685074 h 685074"/>
                    <a:gd name="connsiteX5" fmla="*/ 371279 w 713816"/>
                    <a:gd name="connsiteY5" fmla="*/ 548059 h 685074"/>
                    <a:gd name="connsiteX6" fmla="*/ 0 w 713816"/>
                    <a:gd name="connsiteY6" fmla="*/ 548059 h 685074"/>
                    <a:gd name="connsiteX7" fmla="*/ 0 w 713816"/>
                    <a:gd name="connsiteY7" fmla="*/ 137015 h 6850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713816" h="685074">
                      <a:moveTo>
                        <a:pt x="0" y="137015"/>
                      </a:moveTo>
                      <a:lnTo>
                        <a:pt x="371279" y="137015"/>
                      </a:lnTo>
                      <a:lnTo>
                        <a:pt x="371279" y="0"/>
                      </a:lnTo>
                      <a:lnTo>
                        <a:pt x="713816" y="342537"/>
                      </a:lnTo>
                      <a:lnTo>
                        <a:pt x="371279" y="685074"/>
                      </a:lnTo>
                      <a:lnTo>
                        <a:pt x="371279" y="548059"/>
                      </a:lnTo>
                      <a:lnTo>
                        <a:pt x="0" y="548059"/>
                      </a:lnTo>
                      <a:lnTo>
                        <a:pt x="0" y="137015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0" tIns="137015" rIns="205522" bIns="137015" numCol="1" spcCol="1270" anchor="ctr" anchorCtr="0">
                  <a:noAutofit/>
                </a:bodyPr>
                <a:lstStyle/>
                <a:p>
                  <a:pPr marL="0" lvl="0" indent="0" algn="ctr" defTabSz="8445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sz="1900" dirty="0"/>
                    <a:t>No</a:t>
                  </a:r>
                  <a:endParaRPr lang="en-US" sz="1900" kern="1200" dirty="0"/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BC3D6B4B-8688-4C3A-AAA5-EA7DC669736A}"/>
                    </a:ext>
                  </a:extLst>
                </p:cNvPr>
                <p:cNvSpPr/>
                <p:nvPr/>
              </p:nvSpPr>
              <p:spPr>
                <a:xfrm>
                  <a:off x="4709405" y="3713396"/>
                  <a:ext cx="2762398" cy="1657439"/>
                </a:xfrm>
                <a:custGeom>
                  <a:avLst/>
                  <a:gdLst>
                    <a:gd name="connsiteX0" fmla="*/ 0 w 2762398"/>
                    <a:gd name="connsiteY0" fmla="*/ 165744 h 1657439"/>
                    <a:gd name="connsiteX1" fmla="*/ 165744 w 2762398"/>
                    <a:gd name="connsiteY1" fmla="*/ 0 h 1657439"/>
                    <a:gd name="connsiteX2" fmla="*/ 2596654 w 2762398"/>
                    <a:gd name="connsiteY2" fmla="*/ 0 h 1657439"/>
                    <a:gd name="connsiteX3" fmla="*/ 2762398 w 2762398"/>
                    <a:gd name="connsiteY3" fmla="*/ 165744 h 1657439"/>
                    <a:gd name="connsiteX4" fmla="*/ 2762398 w 2762398"/>
                    <a:gd name="connsiteY4" fmla="*/ 1491695 h 1657439"/>
                    <a:gd name="connsiteX5" fmla="*/ 2596654 w 2762398"/>
                    <a:gd name="connsiteY5" fmla="*/ 1657439 h 1657439"/>
                    <a:gd name="connsiteX6" fmla="*/ 165744 w 2762398"/>
                    <a:gd name="connsiteY6" fmla="*/ 1657439 h 1657439"/>
                    <a:gd name="connsiteX7" fmla="*/ 0 w 2762398"/>
                    <a:gd name="connsiteY7" fmla="*/ 1491695 h 1657439"/>
                    <a:gd name="connsiteX8" fmla="*/ 0 w 2762398"/>
                    <a:gd name="connsiteY8" fmla="*/ 165744 h 16574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762398" h="1657439">
                      <a:moveTo>
                        <a:pt x="0" y="165744"/>
                      </a:moveTo>
                      <a:cubicBezTo>
                        <a:pt x="0" y="74206"/>
                        <a:pt x="74206" y="0"/>
                        <a:pt x="165744" y="0"/>
                      </a:cubicBezTo>
                      <a:lnTo>
                        <a:pt x="2596654" y="0"/>
                      </a:lnTo>
                      <a:cubicBezTo>
                        <a:pt x="2688192" y="0"/>
                        <a:pt x="2762398" y="74206"/>
                        <a:pt x="2762398" y="165744"/>
                      </a:cubicBezTo>
                      <a:lnTo>
                        <a:pt x="2762398" y="1491695"/>
                      </a:lnTo>
                      <a:cubicBezTo>
                        <a:pt x="2762398" y="1583233"/>
                        <a:pt x="2688192" y="1657439"/>
                        <a:pt x="2596654" y="1657439"/>
                      </a:cubicBezTo>
                      <a:lnTo>
                        <a:pt x="165744" y="1657439"/>
                      </a:lnTo>
                      <a:cubicBezTo>
                        <a:pt x="74206" y="1657439"/>
                        <a:pt x="0" y="1583233"/>
                        <a:pt x="0" y="1491695"/>
                      </a:cubicBezTo>
                      <a:lnTo>
                        <a:pt x="0" y="165744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>
                    <a:shade val="8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39985" tIns="139985" rIns="139985" bIns="139985" numCol="1" spcCol="1270" anchor="ctr" anchorCtr="0">
                  <a:noAutofit/>
                </a:bodyPr>
                <a:lstStyle/>
                <a:p>
                  <a:pPr marL="0" lvl="0" indent="0" algn="ctr" defTabSz="10668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sz="2400" kern="1200" dirty="0"/>
                    <a:t>Invoking CEGIS search procedures</a:t>
                  </a:r>
                </a:p>
              </p:txBody>
            </p:sp>
          </p:grp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761E4504-8064-44AB-A450-622EDB468594}"/>
                  </a:ext>
                </a:extLst>
              </p:cNvPr>
              <p:cNvSpPr/>
              <p:nvPr/>
            </p:nvSpPr>
            <p:spPr>
              <a:xfrm rot="5400000">
                <a:off x="5706538" y="2676304"/>
                <a:ext cx="768131" cy="1167204"/>
              </a:xfrm>
              <a:custGeom>
                <a:avLst/>
                <a:gdLst>
                  <a:gd name="connsiteX0" fmla="*/ 0 w 768131"/>
                  <a:gd name="connsiteY0" fmla="*/ 137015 h 685074"/>
                  <a:gd name="connsiteX1" fmla="*/ 425594 w 768131"/>
                  <a:gd name="connsiteY1" fmla="*/ 137015 h 685074"/>
                  <a:gd name="connsiteX2" fmla="*/ 425594 w 768131"/>
                  <a:gd name="connsiteY2" fmla="*/ 0 h 685074"/>
                  <a:gd name="connsiteX3" fmla="*/ 768131 w 768131"/>
                  <a:gd name="connsiteY3" fmla="*/ 342537 h 685074"/>
                  <a:gd name="connsiteX4" fmla="*/ 425594 w 768131"/>
                  <a:gd name="connsiteY4" fmla="*/ 685074 h 685074"/>
                  <a:gd name="connsiteX5" fmla="*/ 425594 w 768131"/>
                  <a:gd name="connsiteY5" fmla="*/ 548059 h 685074"/>
                  <a:gd name="connsiteX6" fmla="*/ 0 w 768131"/>
                  <a:gd name="connsiteY6" fmla="*/ 548059 h 685074"/>
                  <a:gd name="connsiteX7" fmla="*/ 0 w 768131"/>
                  <a:gd name="connsiteY7" fmla="*/ 137015 h 685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68131" h="685074">
                    <a:moveTo>
                      <a:pt x="0" y="137015"/>
                    </a:moveTo>
                    <a:lnTo>
                      <a:pt x="425594" y="137015"/>
                    </a:lnTo>
                    <a:lnTo>
                      <a:pt x="425594" y="0"/>
                    </a:lnTo>
                    <a:lnTo>
                      <a:pt x="768131" y="342537"/>
                    </a:lnTo>
                    <a:lnTo>
                      <a:pt x="425594" y="685074"/>
                    </a:lnTo>
                    <a:lnTo>
                      <a:pt x="425594" y="548059"/>
                    </a:lnTo>
                    <a:lnTo>
                      <a:pt x="0" y="548059"/>
                    </a:lnTo>
                    <a:lnTo>
                      <a:pt x="0" y="137015"/>
                    </a:lnTo>
                    <a:close/>
                  </a:path>
                </a:pathLst>
              </a:cu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vert270" wrap="square" lIns="-1" tIns="137014" rIns="205522" bIns="137015" numCol="1" spcCol="1270" anchor="ctr" anchorCtr="0">
                <a:noAutofit/>
              </a:bodyPr>
              <a:lstStyle/>
              <a:p>
                <a:pPr marL="0" lvl="0" indent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1900" kern="1200" dirty="0"/>
                  <a:t>Failed</a:t>
                </a:r>
              </a:p>
            </p:txBody>
          </p:sp>
        </p:grp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04F16B2-9BEA-4D5F-8A00-DA2F25833684}"/>
                </a:ext>
              </a:extLst>
            </p:cNvPr>
            <p:cNvSpPr/>
            <p:nvPr/>
          </p:nvSpPr>
          <p:spPr>
            <a:xfrm rot="19978010">
              <a:off x="7612760" y="4591831"/>
              <a:ext cx="867628" cy="685074"/>
            </a:xfrm>
            <a:custGeom>
              <a:avLst/>
              <a:gdLst>
                <a:gd name="connsiteX0" fmla="*/ 0 w 768131"/>
                <a:gd name="connsiteY0" fmla="*/ 137015 h 685074"/>
                <a:gd name="connsiteX1" fmla="*/ 425594 w 768131"/>
                <a:gd name="connsiteY1" fmla="*/ 137015 h 685074"/>
                <a:gd name="connsiteX2" fmla="*/ 425594 w 768131"/>
                <a:gd name="connsiteY2" fmla="*/ 0 h 685074"/>
                <a:gd name="connsiteX3" fmla="*/ 768131 w 768131"/>
                <a:gd name="connsiteY3" fmla="*/ 342537 h 685074"/>
                <a:gd name="connsiteX4" fmla="*/ 425594 w 768131"/>
                <a:gd name="connsiteY4" fmla="*/ 685074 h 685074"/>
                <a:gd name="connsiteX5" fmla="*/ 425594 w 768131"/>
                <a:gd name="connsiteY5" fmla="*/ 548059 h 685074"/>
                <a:gd name="connsiteX6" fmla="*/ 0 w 768131"/>
                <a:gd name="connsiteY6" fmla="*/ 548059 h 685074"/>
                <a:gd name="connsiteX7" fmla="*/ 0 w 768131"/>
                <a:gd name="connsiteY7" fmla="*/ 137015 h 685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68131" h="685074">
                  <a:moveTo>
                    <a:pt x="0" y="137015"/>
                  </a:moveTo>
                  <a:lnTo>
                    <a:pt x="425594" y="137015"/>
                  </a:lnTo>
                  <a:lnTo>
                    <a:pt x="425594" y="0"/>
                  </a:lnTo>
                  <a:lnTo>
                    <a:pt x="768131" y="342537"/>
                  </a:lnTo>
                  <a:lnTo>
                    <a:pt x="425594" y="685074"/>
                  </a:lnTo>
                  <a:lnTo>
                    <a:pt x="425594" y="548059"/>
                  </a:lnTo>
                  <a:lnTo>
                    <a:pt x="0" y="548059"/>
                  </a:lnTo>
                  <a:lnTo>
                    <a:pt x="0" y="137015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137014" rIns="205522" bIns="137015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Done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886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0AB93-9115-47BF-B948-65870BA9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CEGIS: Symbolic Search for Fixed Tree Height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1D43C0-8691-49E2-8CDD-64D878AEBB89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46589" y="1825625"/>
                <a:ext cx="5181600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Decision-Tree representation</a:t>
                </a:r>
              </a:p>
              <a:p>
                <a:pPr lvl="1"/>
                <a:r>
                  <a:rPr lang="en-US" b="0" dirty="0"/>
                  <a:t>Synthesizing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b="0" dirty="0"/>
                  <a:t>:</a:t>
                </a:r>
              </a:p>
              <a:p>
                <a:pPr marL="457200" lvl="1" indent="0">
                  <a:buNone/>
                </a:pPr>
                <a:endParaRPr lang="en-US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1D43C0-8691-49E2-8CDD-64D878AEBB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46589" y="1825625"/>
                <a:ext cx="5181600" cy="4351338"/>
              </a:xfrm>
              <a:blipFill>
                <a:blip r:embed="rId3"/>
                <a:stretch>
                  <a:fillRect l="-2118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066EE432-0C89-4121-839F-3DEC1C156661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028189" y="1825625"/>
                <a:ext cx="5884177" cy="4351338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For a concrete input point: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5,7</m:t>
                          </m:r>
                        </m:e>
                      </m:d>
                      <m:r>
                        <a:rPr lang="en-US" sz="2200" i="1">
                          <a:latin typeface="Cambria Math" panose="02040503050406030204" pitchFamily="18" charset="0"/>
                        </a:rPr>
                        <m:t>≝</m:t>
                      </m:r>
                      <m:r>
                        <m:rPr>
                          <m:nor/>
                        </m:rPr>
                        <a:rPr lang="en-US" sz="2200"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 5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200" i="1">
                          <a:latin typeface="Cambria Math" panose="02040503050406030204" pitchFamily="18" charset="0"/>
                        </a:rPr>
                        <m:t>+7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200" i="1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sz="2200" dirty="0"/>
              </a:p>
              <a:p>
                <a:pPr marL="0" indent="0">
                  <a:buNone/>
                </a:pPr>
                <a:r>
                  <a:rPr lang="en-US" sz="2200" dirty="0"/>
                  <a:t>                  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b="0" i="0" smtClean="0">
                        <a:latin typeface="Cambria Math" panose="02040503050406030204" pitchFamily="18" charset="0"/>
                      </a:rPr>
                      <m:t>then</m:t>
                    </m:r>
                    <m:r>
                      <m:rPr>
                        <m:nor/>
                      </m:rPr>
                      <a:rPr lang="en-US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200" i="1" smtClean="0">
                        <a:latin typeface="Cambria Math" panose="02040503050406030204" pitchFamily="18" charset="0"/>
                      </a:rPr>
                      <m:t>5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200" i="1">
                        <a:latin typeface="Cambria Math" panose="02040503050406030204" pitchFamily="18" charset="0"/>
                      </a:rPr>
                      <m:t>+7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200" i="1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200" dirty="0"/>
              </a:p>
              <a:p>
                <a:pPr marL="0" indent="0">
                  <a:buNone/>
                </a:pPr>
                <a:r>
                  <a:rPr lang="en-US" sz="2200" dirty="0"/>
                  <a:t>                  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>
                        <a:latin typeface="Cambria Math" panose="02040503050406030204" pitchFamily="18" charset="0"/>
                      </a:rPr>
                      <m:t>e</m:t>
                    </m:r>
                    <m:r>
                      <m:rPr>
                        <m:nor/>
                      </m:rPr>
                      <a:rPr lang="en-US" sz="2200" b="0" i="0" smtClean="0">
                        <a:latin typeface="Cambria Math" panose="02040503050406030204" pitchFamily="18" charset="0"/>
                      </a:rPr>
                      <m:t>lse</m:t>
                    </m:r>
                    <m:r>
                      <m:rPr>
                        <m:nor/>
                      </m:rPr>
                      <a:rPr lang="en-US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200" i="1" smtClean="0">
                        <a:latin typeface="Cambria Math" panose="02040503050406030204" pitchFamily="18" charset="0"/>
                      </a:rPr>
                      <m:t>5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200" i="1">
                        <a:latin typeface="Cambria Math" panose="02040503050406030204" pitchFamily="18" charset="0"/>
                      </a:rPr>
                      <m:t>+7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200" i="1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2200" b="0" dirty="0"/>
              </a:p>
              <a:p>
                <a:pPr marL="0" indent="0">
                  <a:buNone/>
                </a:pPr>
                <a:endParaRPr lang="en-US" sz="2200" dirty="0"/>
              </a:p>
              <a:p>
                <a:r>
                  <a:rPr lang="en-US" sz="2400" dirty="0"/>
                  <a:t>For a set of input points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2400" dirty="0"/>
                  <a:t>, check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500" b="0" i="0" smtClean="0">
                          <a:latin typeface="Cambria Math" panose="02040503050406030204" pitchFamily="18" charset="0"/>
                        </a:rPr>
                        <m:t>Spec</m:t>
                      </m:r>
                      <m:d>
                        <m:dPr>
                          <m:ctrlPr>
                            <a:rPr lang="en-US" sz="2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d>
                      <m:r>
                        <a:rPr lang="en-US" sz="2500" b="0" i="1" smtClean="0">
                          <a:latin typeface="Cambria Math" panose="02040503050406030204" pitchFamily="18" charset="0"/>
                        </a:rPr>
                        <m:t>≝ </m:t>
                      </m:r>
                      <m:nary>
                        <m:naryPr>
                          <m:chr m:val="⋀"/>
                          <m:supHide m:val="on"/>
                          <m:ctrlPr>
                            <a:rPr lang="en-US" sz="25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en-US" sz="25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brk m:alnAt="7"/>
                                </m:rPr>
                                <a:rPr lang="en-US" sz="25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5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5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d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  <m:sup/>
                        <m:e>
                          <m:r>
                            <m:rPr>
                              <m:nor/>
                            </m:rPr>
                            <a:rPr lang="en-US" sz="2500" b="0" i="0" smtClean="0">
                              <a:latin typeface="Cambria Math" panose="02040503050406030204" pitchFamily="18" charset="0"/>
                            </a:rPr>
                            <m:t>Spec</m:t>
                          </m:r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), </m:t>
                          </m:r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500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066EE432-0C89-4121-839F-3DEC1C1566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028189" y="1825625"/>
                <a:ext cx="5884177" cy="4351338"/>
              </a:xfrm>
              <a:blipFill>
                <a:blip r:embed="rId4"/>
                <a:stretch>
                  <a:fillRect l="-1451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87CE358B-8595-4E59-BFD6-6BA861EBC48C}"/>
              </a:ext>
            </a:extLst>
          </p:cNvPr>
          <p:cNvGrpSpPr/>
          <p:nvPr/>
        </p:nvGrpSpPr>
        <p:grpSpPr>
          <a:xfrm>
            <a:off x="1175157" y="3238151"/>
            <a:ext cx="4524463" cy="2402426"/>
            <a:chOff x="1175157" y="2818701"/>
            <a:chExt cx="4524463" cy="24024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: Rounded Corners 4">
                  <a:extLst>
                    <a:ext uri="{FF2B5EF4-FFF2-40B4-BE49-F238E27FC236}">
                      <a16:creationId xmlns:a16="http://schemas.microsoft.com/office/drawing/2014/main" id="{FA942852-3D67-4C93-B7A6-2CD365811044}"/>
                    </a:ext>
                  </a:extLst>
                </p:cNvPr>
                <p:cNvSpPr/>
                <p:nvPr/>
              </p:nvSpPr>
              <p:spPr>
                <a:xfrm>
                  <a:off x="2140241" y="2818701"/>
                  <a:ext cx="2594296" cy="70467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b="0" dirty="0"/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≥0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" name="Rectangle: Rounded Corners 4">
                  <a:extLst>
                    <a:ext uri="{FF2B5EF4-FFF2-40B4-BE49-F238E27FC236}">
                      <a16:creationId xmlns:a16="http://schemas.microsoft.com/office/drawing/2014/main" id="{FA942852-3D67-4C93-B7A6-2CD36581104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0241" y="2818701"/>
                  <a:ext cx="2594296" cy="704675"/>
                </a:xfrm>
                <a:prstGeom prst="round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: Rounded Corners 5">
                  <a:extLst>
                    <a:ext uri="{FF2B5EF4-FFF2-40B4-BE49-F238E27FC236}">
                      <a16:creationId xmlns:a16="http://schemas.microsoft.com/office/drawing/2014/main" id="{A43D4F2A-A31B-4C80-BB8A-4548EA88D54D}"/>
                    </a:ext>
                  </a:extLst>
                </p:cNvPr>
                <p:cNvSpPr/>
                <p:nvPr/>
              </p:nvSpPr>
              <p:spPr>
                <a:xfrm>
                  <a:off x="1175157" y="4516452"/>
                  <a:ext cx="1930167" cy="70467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b="0" dirty="0"/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" name="Rectangle: Rounded Corners 5">
                  <a:extLst>
                    <a:ext uri="{FF2B5EF4-FFF2-40B4-BE49-F238E27FC236}">
                      <a16:creationId xmlns:a16="http://schemas.microsoft.com/office/drawing/2014/main" id="{A43D4F2A-A31B-4C80-BB8A-4548EA88D54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5157" y="4516452"/>
                  <a:ext cx="1930167" cy="704675"/>
                </a:xfrm>
                <a:prstGeom prst="round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: Rounded Corners 6">
                  <a:extLst>
                    <a:ext uri="{FF2B5EF4-FFF2-40B4-BE49-F238E27FC236}">
                      <a16:creationId xmlns:a16="http://schemas.microsoft.com/office/drawing/2014/main" id="{96BAFCDE-67D1-47EF-A0B3-F13473BA4CB8}"/>
                    </a:ext>
                  </a:extLst>
                </p:cNvPr>
                <p:cNvSpPr/>
                <p:nvPr/>
              </p:nvSpPr>
              <p:spPr>
                <a:xfrm>
                  <a:off x="3769453" y="4516452"/>
                  <a:ext cx="1930167" cy="70467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b="0" dirty="0"/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" name="Rectangle: Rounded Corners 6">
                  <a:extLst>
                    <a:ext uri="{FF2B5EF4-FFF2-40B4-BE49-F238E27FC236}">
                      <a16:creationId xmlns:a16="http://schemas.microsoft.com/office/drawing/2014/main" id="{96BAFCDE-67D1-47EF-A0B3-F13473BA4CB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69453" y="4516452"/>
                  <a:ext cx="1930167" cy="704675"/>
                </a:xfrm>
                <a:prstGeom prst="round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62AAC9E7-EA88-4F28-BC90-7AF3930748CE}"/>
                </a:ext>
              </a:extLst>
            </p:cNvPr>
            <p:cNvCxnSpPr>
              <a:stCxn id="5" idx="2"/>
              <a:endCxn id="6" idx="0"/>
            </p:cNvCxnSpPr>
            <p:nvPr/>
          </p:nvCxnSpPr>
          <p:spPr>
            <a:xfrm flipH="1">
              <a:off x="2140241" y="3523376"/>
              <a:ext cx="1297148" cy="9930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C9CF82C0-D008-4C52-AB77-1FA956125669}"/>
                </a:ext>
              </a:extLst>
            </p:cNvPr>
            <p:cNvCxnSpPr>
              <a:stCxn id="5" idx="2"/>
              <a:endCxn id="7" idx="0"/>
            </p:cNvCxnSpPr>
            <p:nvPr/>
          </p:nvCxnSpPr>
          <p:spPr>
            <a:xfrm>
              <a:off x="3437389" y="3523376"/>
              <a:ext cx="1297148" cy="9930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A830EBE-B88A-4F0A-A2BB-99ABB3364997}"/>
                </a:ext>
              </a:extLst>
            </p:cNvPr>
            <p:cNvSpPr txBox="1"/>
            <p:nvPr/>
          </p:nvSpPr>
          <p:spPr>
            <a:xfrm>
              <a:off x="2140240" y="3811777"/>
              <a:ext cx="6295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true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024FD24-950C-4A7B-AC69-E5682D599E03}"/>
                </a:ext>
              </a:extLst>
            </p:cNvPr>
            <p:cNvSpPr txBox="1"/>
            <p:nvPr/>
          </p:nvSpPr>
          <p:spPr>
            <a:xfrm>
              <a:off x="4101516" y="3794783"/>
              <a:ext cx="6295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false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615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04E6CE-8FC0-492A-83C6-18C69517C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CEGIS: Enumeration from Smallest Height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1AE0235-EB52-4C04-8AA9-59FFC927D44F}"/>
              </a:ext>
            </a:extLst>
          </p:cNvPr>
          <p:cNvGrpSpPr/>
          <p:nvPr/>
        </p:nvGrpSpPr>
        <p:grpSpPr>
          <a:xfrm>
            <a:off x="1512115" y="1690688"/>
            <a:ext cx="9167769" cy="3928054"/>
            <a:chOff x="1694576" y="1626461"/>
            <a:chExt cx="9167769" cy="39280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73DBB3CB-EB30-499A-B9DC-92932D8FBFDF}"/>
                    </a:ext>
                  </a:extLst>
                </p:cNvPr>
                <p:cNvSpPr/>
                <p:nvPr/>
              </p:nvSpPr>
              <p:spPr>
                <a:xfrm>
                  <a:off x="1694576" y="2598489"/>
                  <a:ext cx="2382473" cy="1661021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Synthesis</a:t>
                  </a:r>
                </a:p>
                <a:p>
                  <a:pPr algn="ctr"/>
                  <a:endParaRPr lang="en-US" dirty="0"/>
                </a:p>
                <a:p>
                  <a:pPr algn="ctr"/>
                  <a:r>
                    <a:rPr lang="en-US" dirty="0"/>
                    <a:t>Solve</a:t>
                  </a: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Spec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d>
                      </m:oMath>
                    </m:oMathPara>
                  </a14:m>
                  <a:endParaRPr lang="en-US" b="0" dirty="0"/>
                </a:p>
                <a:p>
                  <a:pPr algn="ctr"/>
                  <a:r>
                    <a:rPr lang="en-US" dirty="0"/>
                    <a:t>Using Z3</a:t>
                  </a:r>
                </a:p>
              </p:txBody>
            </p:sp>
          </mc:Choice>
          <mc:Fallback xmlns=""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73DBB3CB-EB30-499A-B9DC-92932D8FBFD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94576" y="2598489"/>
                  <a:ext cx="2382473" cy="166102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5AF48670-A2C2-4AF3-B49E-52A09FCC581D}"/>
                    </a:ext>
                  </a:extLst>
                </p:cNvPr>
                <p:cNvSpPr/>
                <p:nvPr/>
              </p:nvSpPr>
              <p:spPr>
                <a:xfrm>
                  <a:off x="6603534" y="2621558"/>
                  <a:ext cx="2382473" cy="1661021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Verification</a:t>
                  </a:r>
                </a:p>
                <a:p>
                  <a:pPr algn="ctr"/>
                  <a:endParaRPr lang="en-US" dirty="0"/>
                </a:p>
                <a:p>
                  <a:pPr algn="ctr"/>
                  <a:r>
                    <a:rPr lang="en-US" dirty="0"/>
                    <a:t>Check</a:t>
                  </a: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∀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Spec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</m:oMath>
                    </m:oMathPara>
                  </a14:m>
                  <a:endParaRPr lang="en-US" b="0" dirty="0"/>
                </a:p>
                <a:p>
                  <a:pPr algn="ctr"/>
                  <a:r>
                    <a:rPr lang="en-US" dirty="0"/>
                    <a:t>Using Z3</a:t>
                  </a:r>
                </a:p>
              </p:txBody>
            </p:sp>
          </mc:Choice>
          <mc:Fallback xmlns="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5AF48670-A2C2-4AF3-B49E-52A09FCC581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03534" y="2621558"/>
                  <a:ext cx="2382473" cy="166102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F32DA45-4721-43FA-8F66-6CA1B3F40B97}"/>
                </a:ext>
              </a:extLst>
            </p:cNvPr>
            <p:cNvSpPr/>
            <p:nvPr/>
          </p:nvSpPr>
          <p:spPr>
            <a:xfrm>
              <a:off x="10132503" y="3288482"/>
              <a:ext cx="729842" cy="3271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Done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8AFC9D81-45D7-41EC-A4B6-5F2E4F84C47A}"/>
                    </a:ext>
                  </a:extLst>
                </p:cNvPr>
                <p:cNvSpPr/>
                <p:nvPr/>
              </p:nvSpPr>
              <p:spPr>
                <a:xfrm>
                  <a:off x="4429736" y="3546348"/>
                  <a:ext cx="1058412" cy="38379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Height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8AFC9D81-45D7-41EC-A4B6-5F2E4F84C47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9736" y="3546348"/>
                  <a:ext cx="1058412" cy="383798"/>
                </a:xfrm>
                <a:prstGeom prst="rect">
                  <a:avLst/>
                </a:prstGeom>
                <a:blipFill>
                  <a:blip r:embed="rId5"/>
                  <a:stretch>
                    <a:fillRect l="-1143" t="-4615" b="-215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Connector: Elbow 11">
              <a:extLst>
                <a:ext uri="{FF2B5EF4-FFF2-40B4-BE49-F238E27FC236}">
                  <a16:creationId xmlns:a16="http://schemas.microsoft.com/office/drawing/2014/main" id="{9F903DAD-038E-4589-90DF-2D455730EC3E}"/>
                </a:ext>
              </a:extLst>
            </p:cNvPr>
            <p:cNvCxnSpPr>
              <a:endCxn id="10" idx="0"/>
            </p:cNvCxnSpPr>
            <p:nvPr/>
          </p:nvCxnSpPr>
          <p:spPr>
            <a:xfrm>
              <a:off x="3812446" y="2906689"/>
              <a:ext cx="1146496" cy="639659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35B8EC2-5A99-4EDD-BE19-9EE91C1884D8}"/>
                </a:ext>
              </a:extLst>
            </p:cNvPr>
            <p:cNvSpPr txBox="1"/>
            <p:nvPr/>
          </p:nvSpPr>
          <p:spPr>
            <a:xfrm>
              <a:off x="4328370" y="2598489"/>
              <a:ext cx="6305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fail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3ED17410-3455-4BC3-98EA-515537D8ABDD}"/>
                    </a:ext>
                  </a:extLst>
                </p:cNvPr>
                <p:cNvSpPr txBox="1"/>
                <p:nvPr/>
              </p:nvSpPr>
              <p:spPr>
                <a:xfrm>
                  <a:off x="4902317" y="3041853"/>
                  <a:ext cx="125974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box>
                          <m:box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≔</m:t>
                            </m:r>
                          </m:e>
                        </m:box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3ED17410-3455-4BC3-98EA-515537D8AB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2317" y="3041853"/>
                  <a:ext cx="1259747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D8FC9124-8770-4154-A02F-2E117DB34BFA}"/>
                </a:ext>
              </a:extLst>
            </p:cNvPr>
            <p:cNvCxnSpPr>
              <a:stCxn id="10" idx="1"/>
            </p:cNvCxnSpPr>
            <p:nvPr/>
          </p:nvCxnSpPr>
          <p:spPr>
            <a:xfrm flipH="1">
              <a:off x="4077049" y="3738247"/>
              <a:ext cx="35268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94FD07AB-748F-4B5E-A250-E3C863A7B1CA}"/>
                </a:ext>
              </a:extLst>
            </p:cNvPr>
            <p:cNvCxnSpPr>
              <a:stCxn id="7" idx="0"/>
              <a:endCxn id="8" idx="0"/>
            </p:cNvCxnSpPr>
            <p:nvPr/>
          </p:nvCxnSpPr>
          <p:spPr>
            <a:xfrm rot="16200000" flipH="1">
              <a:off x="5328757" y="155544"/>
              <a:ext cx="23069" cy="4908958"/>
            </a:xfrm>
            <a:prstGeom prst="bentConnector3">
              <a:avLst>
                <a:gd name="adj1" fmla="val -251825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91B4E1D-214A-484C-9ECD-65BCDBB6B29B}"/>
                </a:ext>
              </a:extLst>
            </p:cNvPr>
            <p:cNvSpPr txBox="1"/>
            <p:nvPr/>
          </p:nvSpPr>
          <p:spPr>
            <a:xfrm>
              <a:off x="2885812" y="2108718"/>
              <a:ext cx="9982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succeed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E0F12DB5-68DF-4D82-A7F4-4009C4571DF5}"/>
                    </a:ext>
                  </a:extLst>
                </p:cNvPr>
                <p:cNvSpPr txBox="1"/>
                <p:nvPr/>
              </p:nvSpPr>
              <p:spPr>
                <a:xfrm>
                  <a:off x="3893190" y="1626461"/>
                  <a:ext cx="289420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Candidate implementation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E0F12DB5-68DF-4D82-A7F4-4009C4571D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93190" y="1626461"/>
                  <a:ext cx="2894201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899"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2E3CD24B-6AB9-42F7-AA86-2E607F2809A9}"/>
                </a:ext>
              </a:extLst>
            </p:cNvPr>
            <p:cNvCxnSpPr>
              <a:stCxn id="8" idx="3"/>
              <a:endCxn id="9" idx="1"/>
            </p:cNvCxnSpPr>
            <p:nvPr/>
          </p:nvCxnSpPr>
          <p:spPr>
            <a:xfrm flipV="1">
              <a:off x="8986007" y="3452068"/>
              <a:ext cx="1146496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B952ADD-EF00-4853-82C6-6E9113B6CFFC}"/>
                </a:ext>
              </a:extLst>
            </p:cNvPr>
            <p:cNvSpPr txBox="1"/>
            <p:nvPr/>
          </p:nvSpPr>
          <p:spPr>
            <a:xfrm>
              <a:off x="9072169" y="3103816"/>
              <a:ext cx="974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succeed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5E008435-4D9D-4264-9889-0DF099CBCB4C}"/>
                    </a:ext>
                  </a:extLst>
                </p:cNvPr>
                <p:cNvSpPr/>
                <p:nvPr/>
              </p:nvSpPr>
              <p:spPr>
                <a:xfrm>
                  <a:off x="1694576" y="4908562"/>
                  <a:ext cx="2382473" cy="64595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Input points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5E008435-4D9D-4264-9889-0DF099CBCB4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94576" y="4908562"/>
                  <a:ext cx="2382473" cy="64595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9BC5C51A-A423-4E9D-B435-10742528709D}"/>
                </a:ext>
              </a:extLst>
            </p:cNvPr>
            <p:cNvCxnSpPr>
              <a:stCxn id="27" idx="0"/>
              <a:endCxn id="7" idx="2"/>
            </p:cNvCxnSpPr>
            <p:nvPr/>
          </p:nvCxnSpPr>
          <p:spPr>
            <a:xfrm flipV="1">
              <a:off x="2885813" y="4259510"/>
              <a:ext cx="0" cy="6490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or: Elbow 30">
              <a:extLst>
                <a:ext uri="{FF2B5EF4-FFF2-40B4-BE49-F238E27FC236}">
                  <a16:creationId xmlns:a16="http://schemas.microsoft.com/office/drawing/2014/main" id="{56B66741-53D8-4E41-BBEA-B5CA5281DC64}"/>
                </a:ext>
              </a:extLst>
            </p:cNvPr>
            <p:cNvCxnSpPr>
              <a:stCxn id="8" idx="2"/>
              <a:endCxn id="27" idx="3"/>
            </p:cNvCxnSpPr>
            <p:nvPr/>
          </p:nvCxnSpPr>
          <p:spPr>
            <a:xfrm rot="5400000">
              <a:off x="5461430" y="2898198"/>
              <a:ext cx="948960" cy="371772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6B1DA043-E2DC-424A-A12F-E33139531DDB}"/>
                    </a:ext>
                  </a:extLst>
                </p:cNvPr>
                <p:cNvSpPr txBox="1"/>
                <p:nvPr/>
              </p:nvSpPr>
              <p:spPr>
                <a:xfrm>
                  <a:off x="4728595" y="4862206"/>
                  <a:ext cx="273481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Add counterexample to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6B1DA043-E2DC-424A-A12F-E33139531D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28595" y="4862206"/>
                  <a:ext cx="2734810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2009"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17495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A5FC7-9416-4EFA-B18C-A7E785CCD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CLIA Decidable Fragment: SSI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ADDA70-6DD6-4FCD-B22B-A2F5D2B990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SSI: Strong Single Invocation</a:t>
                </a:r>
              </a:p>
              <a:p>
                <a:pPr lvl="1"/>
                <a:r>
                  <a:rPr lang="en-US" dirty="0"/>
                  <a:t>Stronger version of Single Invocation (SI)</a:t>
                </a:r>
              </a:p>
              <a:p>
                <a:pPr lvl="1"/>
                <a:r>
                  <a:rPr lang="en-US" dirty="0"/>
                  <a:t>59 out of our 73 tested CLIA benchmarks are SSI</a:t>
                </a:r>
              </a:p>
              <a:p>
                <a:r>
                  <a:rPr lang="en-US" dirty="0"/>
                  <a:t>SSI criterion: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Spec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n-US" b="0" dirty="0"/>
              </a:p>
              <a:p>
                <a:pPr lvl="1"/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only occurs in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Spec</m:t>
                    </m:r>
                  </m:oMath>
                </a14:m>
                <a:r>
                  <a:rPr lang="en-US" dirty="0"/>
                  <a:t> as one certain invocation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>
                  <a:solidFill>
                    <a:schemeClr val="accent1"/>
                  </a:solidFill>
                </a:endParaRPr>
              </a:p>
              <a:p>
                <a:pPr lvl="1"/>
                <a:r>
                  <a:rPr lang="en-US" dirty="0"/>
                  <a:t>In each atomic formula,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chemeClr val="accent1"/>
                    </a:solidFill>
                  </a:rPr>
                  <a:t> </a:t>
                </a:r>
                <a:r>
                  <a:rPr lang="en-US" dirty="0"/>
                  <a:t>occurs at most once</a:t>
                </a:r>
              </a:p>
              <a:p>
                <a:pPr lvl="1"/>
                <a:r>
                  <a:rPr lang="en-US" dirty="0"/>
                  <a:t>All atomic formula then has form:</a:t>
                </a:r>
              </a:p>
              <a:p>
                <a:pPr marL="457200" lvl="1" indent="0">
                  <a:buNone/>
                </a:pPr>
                <a:r>
                  <a:rPr lang="en-US" b="0" dirty="0"/>
                  <a:t>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>
                    <a:solidFill>
                      <a:schemeClr val="accent1"/>
                    </a:solidFill>
                  </a:rPr>
                  <a:t> </a:t>
                </a:r>
                <a:endParaRPr lang="en-US" b="0" dirty="0"/>
              </a:p>
              <a:p>
                <a:r>
                  <a:rPr lang="en-US" dirty="0"/>
                  <a:t>Construct solution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>
                    <a:solidFill>
                      <a:schemeClr val="accent1"/>
                    </a:solidFill>
                  </a:rPr>
                  <a:t> </a:t>
                </a:r>
                <a:r>
                  <a:rPr lang="en-US" b="0" dirty="0"/>
                  <a:t>as candidates for different branches</a:t>
                </a:r>
              </a:p>
              <a:p>
                <a:pPr lvl="1"/>
                <a:r>
                  <a:rPr lang="en-US" dirty="0"/>
                  <a:t>Polynomial complexity, better than SI</a:t>
                </a:r>
                <a:r>
                  <a:rPr lang="en-US" b="0" dirty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ADDA70-6DD6-4FCD-B22B-A2F5D2B990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 b="-7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C6901CA-19F3-42BB-B2E9-C9AF723B7935}"/>
                  </a:ext>
                </a:extLst>
              </p:cNvPr>
              <p:cNvSpPr/>
              <p:nvPr/>
            </p:nvSpPr>
            <p:spPr>
              <a:xfrm>
                <a:off x="1414593" y="1749847"/>
                <a:ext cx="9362813" cy="450289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800" dirty="0"/>
                  <a:t>Example for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max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800" dirty="0"/>
                  <a:t>:</a:t>
                </a:r>
              </a:p>
              <a:p>
                <a:r>
                  <a:rPr lang="en-US" sz="2800" b="0" dirty="0"/>
                  <a:t>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Spec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 =</m:t>
                    </m:r>
                  </m:oMath>
                </a14:m>
                <a:endParaRPr lang="en-US" sz="2800" b="0" i="0" dirty="0">
                  <a:solidFill>
                    <a:schemeClr val="accent1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sz="2800" b="0" dirty="0">
                    <a:solidFill>
                      <a:schemeClr val="accent1"/>
                    </a:solidFill>
                  </a:rPr>
                  <a:t>   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∧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∧(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>
                  <a:solidFill>
                    <a:schemeClr val="accent1"/>
                  </a:solidFill>
                </a:endParaRPr>
              </a:p>
              <a:p>
                <a:endParaRPr lang="en-US" sz="2800" dirty="0">
                  <a:solidFill>
                    <a:schemeClr val="accent1"/>
                  </a:solidFill>
                </a:endParaRPr>
              </a:p>
              <a:p>
                <a:r>
                  <a:rPr lang="en-US" sz="2800" dirty="0"/>
                  <a:t>Candidates: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sz="2800" dirty="0">
                  <a:solidFill>
                    <a:schemeClr val="accent1"/>
                  </a:solidFill>
                </a:endParaRPr>
              </a:p>
              <a:p>
                <a:r>
                  <a:rPr lang="en-US" sz="2800" dirty="0"/>
                  <a:t>Constructed solution:</a:t>
                </a:r>
              </a:p>
              <a:p>
                <a:r>
                  <a:rPr lang="en-US" sz="2800" b="0" dirty="0"/>
                  <a:t> 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if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Spec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then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800" b="0" dirty="0">
                  <a:solidFill>
                    <a:schemeClr val="accent1"/>
                  </a:solidFill>
                </a:endParaRPr>
              </a:p>
              <a:p>
                <a:r>
                  <a:rPr lang="en-US" sz="2800" dirty="0">
                    <a:solidFill>
                      <a:schemeClr val="accent1"/>
                    </a:solidFill>
                  </a:rPr>
                  <a:t>                   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else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if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Spec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then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sz="2800" b="0" dirty="0">
                  <a:solidFill>
                    <a:schemeClr val="accent1"/>
                  </a:solidFill>
                </a:endParaRPr>
              </a:p>
              <a:p>
                <a:r>
                  <a:rPr lang="en-US" sz="2800" dirty="0">
                    <a:solidFill>
                      <a:schemeClr val="accent1"/>
                    </a:solidFill>
                  </a:rPr>
                  <a:t>                           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else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0</m:t>
                    </m:r>
                  </m:oMath>
                </a14:m>
                <a:r>
                  <a:rPr lang="en-US" sz="2800" dirty="0">
                    <a:solidFill>
                      <a:schemeClr val="accent1"/>
                    </a:solidFill>
                  </a:rPr>
                  <a:t> </a:t>
                </a:r>
              </a:p>
              <a:p>
                <a:r>
                  <a:rPr lang="en-US" sz="2800" dirty="0"/>
                  <a:t>Result: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Spec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 ⇒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Spec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)⇒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C6901CA-19F3-42BB-B2E9-C9AF723B79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593" y="1749847"/>
                <a:ext cx="9362813" cy="4502893"/>
              </a:xfrm>
              <a:prstGeom prst="rect">
                <a:avLst/>
              </a:prstGeom>
              <a:blipFill>
                <a:blip r:embed="rId4"/>
                <a:stretch>
                  <a:fillRect l="-1235" b="-2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142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F0FF2-CA78-4F57-9D96-B83FCCE07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 Decidable Fragment: AT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306060-4370-41B4-818E-12A1079128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AT: Acyclic Translational Invariant Synthesis</a:t>
                </a:r>
              </a:p>
              <a:p>
                <a:pPr lvl="1"/>
                <a:r>
                  <a:rPr lang="en-US" dirty="0"/>
                  <a:t>31 out of our 74 tested INV benchmarks are in AT</a:t>
                </a:r>
              </a:p>
              <a:p>
                <a:r>
                  <a:rPr lang="en-US" dirty="0"/>
                  <a:t>Translational Invariant Problem Criterion: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pre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trans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′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post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solidFill>
                    <a:schemeClr val="accent1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trans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′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chemeClr val="accent1"/>
                    </a:solidFill>
                  </a:rPr>
                  <a:t> </a:t>
                </a:r>
                <a:r>
                  <a:rPr lang="en-US" dirty="0"/>
                  <a:t>has the form of multiple branches: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dirty="0">
                  <a:solidFill>
                    <a:schemeClr val="accent1"/>
                  </a:solidFill>
                </a:endParaRPr>
              </a:p>
              <a:p>
                <a:pPr lvl="2"/>
                <a:r>
                  <a:rPr lang="en-US" dirty="0"/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being conditions on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having forms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>
                  <a:solidFill>
                    <a:schemeClr val="accent1"/>
                  </a:solidFill>
                </a:endParaRPr>
              </a:p>
              <a:p>
                <a:r>
                  <a:rPr lang="en-US" dirty="0"/>
                  <a:t>AT problems have acyclic transitional relationships between branches</a:t>
                </a:r>
              </a:p>
              <a:p>
                <a:r>
                  <a:rPr lang="en-US" dirty="0"/>
                  <a:t>AT invariants could be drawn through a decidable procedure:</a:t>
                </a:r>
              </a:p>
              <a:p>
                <a:pPr lvl="1"/>
                <a:r>
                  <a:rPr lang="en-US" dirty="0"/>
                  <a:t>In-branch part could be drawn through QE (Quantifier Elimination)</a:t>
                </a:r>
              </a:p>
              <a:p>
                <a:pPr lvl="1"/>
                <a:r>
                  <a:rPr lang="en-US" dirty="0"/>
                  <a:t>Cross-branch part could be inferred in finite steps due to acyclic property</a:t>
                </a:r>
              </a:p>
              <a:p>
                <a:pPr marL="914400" lvl="2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306060-4370-41B4-818E-12A1079128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887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132BCF-E2E1-4D9A-95EC-99114183B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5928"/>
            <a:ext cx="10515600" cy="1986144"/>
          </a:xfrm>
        </p:spPr>
        <p:txBody>
          <a:bodyPr>
            <a:normAutofit/>
          </a:bodyPr>
          <a:lstStyle/>
          <a:p>
            <a:r>
              <a:rPr lang="en-US" sz="8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758224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782</Words>
  <Application>Microsoft Office PowerPoint</Application>
  <PresentationFormat>Widescreen</PresentationFormat>
  <Paragraphs>124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DryadSynth: A Concolic SyGuS Solver</vt:lpstr>
      <vt:lpstr>DryadSynth</vt:lpstr>
      <vt:lpstr>CEGIS: Symbolic Search for Fixed Tree Height</vt:lpstr>
      <vt:lpstr>CEGIS: Enumeration from Smallest Height</vt:lpstr>
      <vt:lpstr>CLIA Decidable Fragment: SSI</vt:lpstr>
      <vt:lpstr>INV Decidable Fragment: AT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DryadSynth: A Concolic SyGuS Solver</dc:title>
  <dc:creator>Huang Kangjing</dc:creator>
  <cp:lastModifiedBy>Huang Kangjing</cp:lastModifiedBy>
  <cp:revision>36</cp:revision>
  <dcterms:created xsi:type="dcterms:W3CDTF">2018-07-15T20:15:37Z</dcterms:created>
  <dcterms:modified xsi:type="dcterms:W3CDTF">2018-07-16T10:38:30Z</dcterms:modified>
</cp:coreProperties>
</file>