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83" r:id="rId3"/>
    <p:sldId id="282" r:id="rId4"/>
    <p:sldId id="280" r:id="rId5"/>
    <p:sldId id="281" r:id="rId6"/>
    <p:sldId id="279" r:id="rId7"/>
    <p:sldId id="286" r:id="rId8"/>
    <p:sldId id="287" r:id="rId9"/>
    <p:sldId id="288" r:id="rId10"/>
    <p:sldId id="289" r:id="rId11"/>
    <p:sldId id="290" r:id="rId12"/>
    <p:sldId id="295" r:id="rId13"/>
    <p:sldId id="297" r:id="rId14"/>
    <p:sldId id="298" r:id="rId15"/>
    <p:sldId id="296" r:id="rId16"/>
    <p:sldId id="291" r:id="rId17"/>
    <p:sldId id="292" r:id="rId18"/>
    <p:sldId id="293" r:id="rId19"/>
    <p:sldId id="294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7" autoAdjust="0"/>
    <p:restoredTop sz="94660"/>
  </p:normalViewPr>
  <p:slideViewPr>
    <p:cSldViewPr snapToGrid="0">
      <p:cViewPr varScale="1">
        <p:scale>
          <a:sx n="83" d="100"/>
          <a:sy n="83" d="100"/>
        </p:scale>
        <p:origin x="126" y="2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6812-02EB-4AAF-B143-3400CCE34A90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78C0-168A-4002-A792-BAE53770B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06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6812-02EB-4AAF-B143-3400CCE34A90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78C0-168A-4002-A792-BAE53770B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44942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6812-02EB-4AAF-B143-3400CCE34A90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78C0-168A-4002-A792-BAE53770B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3948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6812-02EB-4AAF-B143-3400CCE34A90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78C0-168A-4002-A792-BAE53770B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818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6812-02EB-4AAF-B143-3400CCE34A90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78C0-168A-4002-A792-BAE53770B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177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6812-02EB-4AAF-B143-3400CCE34A90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78C0-168A-4002-A792-BAE53770B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520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6812-02EB-4AAF-B143-3400CCE34A90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78C0-168A-4002-A792-BAE53770B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30139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6812-02EB-4AAF-B143-3400CCE34A90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78C0-168A-4002-A792-BAE53770B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9097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6812-02EB-4AAF-B143-3400CCE34A90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78C0-168A-4002-A792-BAE53770B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0296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6812-02EB-4AAF-B143-3400CCE34A90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78C0-168A-4002-A792-BAE53770B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7548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596812-02EB-4AAF-B143-3400CCE34A90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E78C0-168A-4002-A792-BAE53770B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01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96812-02EB-4AAF-B143-3400CCE34A90}" type="datetimeFigureOut">
              <a:rPr lang="en-US" smtClean="0"/>
              <a:t>7/21/2017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AE78C0-168A-4002-A792-BAE53770BCB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4218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CVC4 for </a:t>
            </a:r>
            <a:r>
              <a:rPr lang="en-US" dirty="0" err="1" smtClean="0"/>
              <a:t>Sygus</a:t>
            </a:r>
            <a:r>
              <a:rPr lang="en-US" dirty="0" smtClean="0"/>
              <a:t> Comp 2017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3682" y="1825625"/>
            <a:ext cx="10990118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CVC4 is an SMT solver</a:t>
            </a:r>
          </a:p>
          <a:p>
            <a:pPr lvl="1"/>
            <a:r>
              <a:rPr lang="en-US" dirty="0" smtClean="0"/>
              <a:t> Fourth generation of Cooperating Validity Checker (CVC, CVC Lite, CVC3, CVC4) </a:t>
            </a:r>
          </a:p>
          <a:p>
            <a:pPr lvl="1"/>
            <a:r>
              <a:rPr lang="en-US" dirty="0" smtClean="0"/>
              <a:t> Supports many theories:</a:t>
            </a:r>
          </a:p>
          <a:p>
            <a:pPr lvl="2"/>
            <a:r>
              <a:rPr lang="en-US" dirty="0" smtClean="0"/>
              <a:t>Linear arithmetic, </a:t>
            </a:r>
            <a:r>
              <a:rPr lang="en-US" dirty="0" err="1" smtClean="0"/>
              <a:t>bitvectors</a:t>
            </a:r>
            <a:r>
              <a:rPr lang="en-US" dirty="0" smtClean="0"/>
              <a:t>, UF, datatypes, arrays, sets, strings, …</a:t>
            </a:r>
          </a:p>
          <a:p>
            <a:pPr lvl="1"/>
            <a:r>
              <a:rPr lang="en-US" dirty="0" smtClean="0"/>
              <a:t> Supports quantified formulas</a:t>
            </a:r>
            <a:endParaRPr lang="en-US" dirty="0"/>
          </a:p>
          <a:p>
            <a:pPr lvl="1"/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Two approaches for refutation-based synthesis in SMT </a:t>
            </a:r>
            <a:r>
              <a:rPr lang="en-US" sz="2000" b="1" dirty="0" smtClean="0">
                <a:solidFill>
                  <a:srgbClr val="0070C0"/>
                </a:solidFill>
              </a:rPr>
              <a:t>[Reynolds et al CAV 15]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Counterexample-Guided </a:t>
            </a:r>
            <a:r>
              <a:rPr lang="en-US" dirty="0" smtClean="0">
                <a:sym typeface="Symbol" panose="05050102010706020507" pitchFamily="18" charset="2"/>
              </a:rPr>
              <a:t> Instantiation (CEGQI) for single invocation properties</a:t>
            </a:r>
            <a:endParaRPr lang="en-US" dirty="0" smtClean="0"/>
          </a:p>
          <a:p>
            <a:pPr marL="1371600" lvl="2" indent="-457200">
              <a:buFont typeface="+mj-lt"/>
              <a:buAutoNum type="arabicPeriod"/>
            </a:pPr>
            <a:r>
              <a:rPr lang="en-US" dirty="0" smtClean="0"/>
              <a:t>Techniques Enumerative Syntax-guided synthesis (</a:t>
            </a:r>
            <a:r>
              <a:rPr lang="en-US" dirty="0" err="1" smtClean="0"/>
              <a:t>SyGuS</a:t>
            </a:r>
            <a:r>
              <a:rPr lang="en-US" dirty="0" smtClean="0"/>
              <a:t>) in DPLL(T)</a:t>
            </a:r>
          </a:p>
          <a:p>
            <a:pPr marL="457200" lvl="1" indent="0">
              <a:buNone/>
            </a:pPr>
            <a:r>
              <a:rPr lang="en-US" sz="2000" dirty="0" smtClean="0">
                <a:sym typeface="Symbol" panose="05050102010706020507" pitchFamily="18" charset="2"/>
              </a:rPr>
              <a:t>	 </a:t>
            </a:r>
            <a:r>
              <a:rPr lang="en-US" sz="2000" dirty="0" smtClean="0">
                <a:sym typeface="Symbol" panose="05050102010706020507" pitchFamily="18" charset="2"/>
              </a:rPr>
              <a:t>…and (limited) hybrid </a:t>
            </a:r>
            <a:r>
              <a:rPr lang="en-US" sz="2000" dirty="0" smtClean="0"/>
              <a:t>approaches </a:t>
            </a:r>
            <a:r>
              <a:rPr lang="en-US" sz="2000" dirty="0" smtClean="0"/>
              <a:t>that combine </a:t>
            </a:r>
            <a:r>
              <a:rPr lang="en-US" sz="2000" dirty="0" smtClean="0"/>
              <a:t>the two</a:t>
            </a:r>
            <a:endParaRPr lang="en-US" sz="2000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15217" y="5007264"/>
            <a:ext cx="4105342" cy="14159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90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PBE Strings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3377044"/>
            <a:ext cx="6878782" cy="2789527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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f.x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x=“Alice”		f(x)=“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_Alice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 smtClean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x=“Bob”		f(x)=“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_Bob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	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x=“Carl”		f(x)=“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_Carl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x=“David”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f(x)=“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_David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726" y="2275463"/>
            <a:ext cx="4717474" cy="92333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_”</a:t>
            </a:r>
            <a:r>
              <a:rPr lang="en-US" b="1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++(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fStr,fStr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b="1" dirty="0" smtClean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substr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fStr,fInt,fInt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 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0 | 1 | +(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fInt,fInt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dirty="0">
              <a:latin typeface="French Script MT" panose="03020402040607040605" pitchFamily="66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95182" y="1690688"/>
            <a:ext cx="599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latin typeface="French Script MT" panose="03020402040607040605" pitchFamily="66" charset="0"/>
              </a:rPr>
              <a:t>R</a:t>
            </a:r>
            <a:r>
              <a:rPr lang="en-US" sz="3200" dirty="0" smtClean="0"/>
              <a:t>:</a:t>
            </a:r>
            <a:endParaRPr lang="en-US" sz="3200" dirty="0">
              <a:cs typeface="Courier New" panose="020703090202050204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08450" y="3955405"/>
            <a:ext cx="2373306" cy="23064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“_”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(x,1,1)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(x,0,2)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(“Dr”,0,1)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9407564" y="35765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9407564" y="4307711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9407564" y="49080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9404910" y="5537324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68258" y="5108654"/>
            <a:ext cx="45744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70772" y="4507967"/>
            <a:ext cx="852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Match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870772" y="6261904"/>
            <a:ext cx="3353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 smtClean="0"/>
              <a:t>=</a:t>
            </a:r>
            <a:r>
              <a:rPr lang="en-US" sz="2800" dirty="0" smtClean="0">
                <a:latin typeface="Symbol" panose="05050102010706020507" pitchFamily="18" charset="2"/>
              </a:rPr>
              <a:t>l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x.++(</a:t>
            </a:r>
            <a:r>
              <a:rPr lang="en-US" sz="2800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8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sz="28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,…)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84279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PBE Strings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3377044"/>
            <a:ext cx="6878782" cy="2789527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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f.x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x=“Alice”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Alice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 smtClean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x=“Bob”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Bob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	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x=“Carl”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Carl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x=“David”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David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726" y="2275463"/>
            <a:ext cx="4717474" cy="92333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_”</a:t>
            </a:r>
            <a:r>
              <a:rPr lang="en-US" b="1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++(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fStr,fStr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b="1" dirty="0" smtClean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substr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fStr,fInt,fInt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 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0 | 1 | +(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fInt,fInt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dirty="0">
              <a:latin typeface="French Script MT" panose="03020402040607040605" pitchFamily="66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95182" y="1690688"/>
            <a:ext cx="599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latin typeface="French Script MT" panose="03020402040607040605" pitchFamily="66" charset="0"/>
              </a:rPr>
              <a:t>R</a:t>
            </a:r>
            <a:r>
              <a:rPr lang="en-US" sz="3200" dirty="0" smtClean="0"/>
              <a:t>:</a:t>
            </a:r>
            <a:endParaRPr lang="en-US" sz="3200" dirty="0">
              <a:cs typeface="Courier New" panose="020703090202050204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08450" y="3955405"/>
            <a:ext cx="2373306" cy="23064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“_”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(x,1,1)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(x,0,2)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(“Dr”,0,1)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9592764" y="35765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9592764" y="4307711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9592764" y="49080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9590110" y="5537324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68258" y="5108654"/>
            <a:ext cx="45744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70772" y="4507967"/>
            <a:ext cx="852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Match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870772" y="6261904"/>
            <a:ext cx="4213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 smtClean="0"/>
              <a:t>=</a:t>
            </a:r>
            <a:r>
              <a:rPr lang="en-US" sz="2800" dirty="0" smtClean="0">
                <a:latin typeface="Symbol" panose="05050102010706020507" pitchFamily="18" charset="2"/>
              </a:rPr>
              <a:t>l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x.++(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</a:t>
            </a:r>
            <a:r>
              <a:rPr lang="en-US" sz="28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“_”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,…)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2765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PBE Strings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3377044"/>
            <a:ext cx="6878782" cy="2789527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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f.x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x=“Alice”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lice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 smtClean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x=“Bob”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ob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	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x=“Carl”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arl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x=“David”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avid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726" y="2275463"/>
            <a:ext cx="4717474" cy="92333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_”</a:t>
            </a:r>
            <a:r>
              <a:rPr lang="en-US" b="1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++(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fStr,fStr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b="1" dirty="0" smtClean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substr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fStr,fInt,fInt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 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0 | 1 | +(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fInt,fInt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dirty="0">
              <a:latin typeface="French Script MT" panose="03020402040607040605" pitchFamily="66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95182" y="1690688"/>
            <a:ext cx="599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latin typeface="French Script MT" panose="03020402040607040605" pitchFamily="66" charset="0"/>
              </a:rPr>
              <a:t>R</a:t>
            </a:r>
            <a:r>
              <a:rPr lang="en-US" sz="3200" dirty="0" smtClean="0"/>
              <a:t>:</a:t>
            </a:r>
            <a:endParaRPr lang="en-US" sz="3200" dirty="0">
              <a:cs typeface="Courier New" panose="020703090202050204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08450" y="3955405"/>
            <a:ext cx="2373306" cy="23064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“_”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algn="ctr"/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(x,1,1)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(x,0,2)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(“Dr”,0,1)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9766384" y="35765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9766384" y="4307711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9766384" y="49080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9763730" y="5537324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68258" y="5108654"/>
            <a:ext cx="45744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70772" y="4507967"/>
            <a:ext cx="852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Match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870772" y="6261904"/>
            <a:ext cx="63674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 smtClean="0"/>
              <a:t>=</a:t>
            </a:r>
            <a:r>
              <a:rPr lang="en-US" sz="2800" dirty="0" smtClean="0">
                <a:latin typeface="Symbol" panose="05050102010706020507" pitchFamily="18" charset="2"/>
              </a:rPr>
              <a:t>l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x.++(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”,“_”,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(x,0,1)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,…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69417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PBE Strings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3377044"/>
            <a:ext cx="6878782" cy="2789527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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f.x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x=“Alice”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Dr_A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l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ice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 smtClean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x=“Bob”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Dr_B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o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	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x=“Carl”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Dr_C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rl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x=“David”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Dr_D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vid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726" y="2275463"/>
            <a:ext cx="4717474" cy="92333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_”</a:t>
            </a:r>
            <a:r>
              <a:rPr lang="en-US" b="1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++(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fStr,fStr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b="1" dirty="0" smtClean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substr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fStr,fInt,fInt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 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0 | 1 | +(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fInt,fInt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dirty="0">
              <a:latin typeface="French Script MT" panose="03020402040607040605" pitchFamily="66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95182" y="1690688"/>
            <a:ext cx="599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latin typeface="French Script MT" panose="03020402040607040605" pitchFamily="66" charset="0"/>
              </a:rPr>
              <a:t>R</a:t>
            </a:r>
            <a:r>
              <a:rPr lang="en-US" sz="3200" dirty="0" smtClean="0"/>
              <a:t>:</a:t>
            </a:r>
            <a:endParaRPr lang="en-US" sz="3200" dirty="0">
              <a:cs typeface="Courier New" panose="020703090202050204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08450" y="3955405"/>
            <a:ext cx="2373306" cy="23064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“_”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(x,0,1)</a:t>
            </a:r>
          </a:p>
          <a:p>
            <a:pPr algn="ctr"/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(x,1,1)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(x,0,2)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(“Dr”,0,1)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9963159" y="35765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9963159" y="4307711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9963159" y="49080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9960505" y="5537324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68258" y="5108654"/>
            <a:ext cx="45744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70772" y="4507967"/>
            <a:ext cx="852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Match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870772" y="6261904"/>
            <a:ext cx="8521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 smtClean="0"/>
              <a:t>=</a:t>
            </a:r>
            <a:r>
              <a:rPr lang="en-US" sz="2800" dirty="0" smtClean="0">
                <a:latin typeface="Symbol" panose="05050102010706020507" pitchFamily="18" charset="2"/>
              </a:rPr>
              <a:t>l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x.++(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”,“_”,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(x,0,1),</a:t>
            </a:r>
            <a:r>
              <a:rPr lang="en-US" sz="20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sz="20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(x,1,1)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,…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5127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PBE Strings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3377044"/>
            <a:ext cx="6878782" cy="2789527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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f.x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x=“Alice”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Dr_Alice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 smtClean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x=“Bob”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Dr_Bob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	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x=“Carl”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Dr_Carl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x=“David”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Dr_David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726" y="2275463"/>
            <a:ext cx="4717474" cy="92333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_”</a:t>
            </a:r>
            <a:r>
              <a:rPr lang="en-US" b="1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++(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fStr,fStr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b="1" dirty="0" smtClean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substr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fStr,fInt,fInt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 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0 | 1 | +(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fInt,fInt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dirty="0">
              <a:latin typeface="French Script MT" panose="03020402040607040605" pitchFamily="66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95182" y="1690688"/>
            <a:ext cx="599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latin typeface="French Script MT" panose="03020402040607040605" pitchFamily="66" charset="0"/>
              </a:rPr>
              <a:t>R</a:t>
            </a:r>
            <a:r>
              <a:rPr lang="en-US" sz="3200" dirty="0" smtClean="0"/>
              <a:t>:</a:t>
            </a:r>
            <a:endParaRPr lang="en-US" sz="3200" dirty="0">
              <a:cs typeface="Courier New" panose="020703090202050204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08450" y="3955405"/>
            <a:ext cx="2373306" cy="23064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“_”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(x,1,1)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(x,0,2)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(“Dr”,0,1)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9963159" y="35765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9963159" y="4307711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9963159" y="49080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9960505" y="5537324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68258" y="5108654"/>
            <a:ext cx="45744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70772" y="4507967"/>
            <a:ext cx="852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Match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870772" y="6261904"/>
            <a:ext cx="852188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 smtClean="0"/>
              <a:t>=</a:t>
            </a:r>
            <a:r>
              <a:rPr lang="en-US" sz="2800" dirty="0" smtClean="0">
                <a:latin typeface="Symbol" panose="05050102010706020507" pitchFamily="18" charset="2"/>
              </a:rPr>
              <a:t>l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x.++(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”,“_”,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(x,0,1),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(x,1,1)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,…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9740586" y="3164411"/>
            <a:ext cx="439838" cy="377784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H="1">
            <a:off x="9740587" y="3164411"/>
            <a:ext cx="439837" cy="412166"/>
          </a:xfrm>
          <a:prstGeom prst="line">
            <a:avLst/>
          </a:prstGeom>
          <a:ln w="635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8667394" y="2320222"/>
            <a:ext cx="25862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…no enumerated value</a:t>
            </a:r>
          </a:p>
          <a:p>
            <a:pPr algn="ctr"/>
            <a:r>
              <a:rPr lang="en-US" sz="2000" dirty="0"/>
              <a:t>i</a:t>
            </a:r>
            <a:r>
              <a:rPr lang="en-US" sz="2000" dirty="0" smtClean="0"/>
              <a:t>s prefix!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4169150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PBE Strings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3377044"/>
            <a:ext cx="6878782" cy="2789527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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f.x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x=“Alice”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Dr_Alice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 smtClean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x=“Bob”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Dr_Bob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	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x=“Carl”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Dr_Carl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x=“David”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Dr_David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726" y="2275463"/>
            <a:ext cx="4717474" cy="92333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_”</a:t>
            </a:r>
            <a:r>
              <a:rPr lang="en-US" b="1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++(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fStr,fStr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b="1" dirty="0" smtClean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substr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fStr,fInt,fInt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 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0 | 1 | +(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fInt,fInt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dirty="0">
              <a:latin typeface="French Script MT" panose="03020402040607040605" pitchFamily="66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95182" y="1690688"/>
            <a:ext cx="599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latin typeface="French Script MT" panose="03020402040607040605" pitchFamily="66" charset="0"/>
              </a:rPr>
              <a:t>R</a:t>
            </a:r>
            <a:r>
              <a:rPr lang="en-US" sz="3200" dirty="0" smtClean="0"/>
              <a:t>:</a:t>
            </a:r>
            <a:endParaRPr lang="en-US" sz="3200" dirty="0">
              <a:cs typeface="Courier New" panose="020703090202050204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08450" y="3955405"/>
            <a:ext cx="2373306" cy="23064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“_”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(x,1,1)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(x,0,2)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(“Dr”,0,1)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9592764" y="35765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9592764" y="4307711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9592764" y="49080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9590110" y="5537324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68258" y="5108654"/>
            <a:ext cx="45744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70772" y="4507967"/>
            <a:ext cx="852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Match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870772" y="6261904"/>
            <a:ext cx="4213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 smtClean="0"/>
              <a:t>=</a:t>
            </a:r>
            <a:r>
              <a:rPr lang="en-US" sz="2800" dirty="0" smtClean="0">
                <a:latin typeface="Symbol" panose="05050102010706020507" pitchFamily="18" charset="2"/>
              </a:rPr>
              <a:t>l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x.++(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”,“_”,…)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10" name="Curved Connector 9"/>
          <p:cNvCxnSpPr/>
          <p:nvPr/>
        </p:nvCxnSpPr>
        <p:spPr>
          <a:xfrm rot="16200000" flipV="1">
            <a:off x="9772171" y="3197635"/>
            <a:ext cx="13501" cy="372319"/>
          </a:xfrm>
          <a:prstGeom prst="curvedConnector3">
            <a:avLst>
              <a:gd name="adj1" fmla="val 1793208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9282893" y="2812646"/>
            <a:ext cx="10860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Backtrack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14172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PBE Strings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3377044"/>
            <a:ext cx="6878782" cy="2789527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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f.x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x=“Alice”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Alice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 smtClean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x=“Bob”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Bob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	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x=“Carl”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Carl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x=“David”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David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726" y="2275463"/>
            <a:ext cx="4717474" cy="92333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_”</a:t>
            </a:r>
            <a:r>
              <a:rPr lang="en-US" b="1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++(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fStr,fStr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b="1" dirty="0" smtClean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substr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fStr,fInt,fInt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 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0 | 1 | +(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fInt,fInt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dirty="0">
              <a:latin typeface="French Script MT" panose="03020402040607040605" pitchFamily="66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95182" y="1690688"/>
            <a:ext cx="599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latin typeface="French Script MT" panose="03020402040607040605" pitchFamily="66" charset="0"/>
              </a:rPr>
              <a:t>R</a:t>
            </a:r>
            <a:r>
              <a:rPr lang="en-US" sz="3200" dirty="0" smtClean="0"/>
              <a:t>:</a:t>
            </a:r>
            <a:endParaRPr lang="en-US" sz="3200" dirty="0">
              <a:cs typeface="Courier New" panose="020703090202050204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08450" y="3955405"/>
            <a:ext cx="2373306" cy="23064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“_”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(x,1,1)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(x,0,2)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(“Dr”,0,1)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0484018" y="35765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10125202" y="4307711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0345116" y="49080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0481364" y="5560473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68258" y="5108654"/>
            <a:ext cx="45744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70772" y="4507967"/>
            <a:ext cx="852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Match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870772" y="6261904"/>
            <a:ext cx="4642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 smtClean="0"/>
              <a:t>=</a:t>
            </a:r>
            <a:r>
              <a:rPr lang="en-US" sz="2800" dirty="0" smtClean="0">
                <a:latin typeface="Symbol" panose="05050102010706020507" pitchFamily="18" charset="2"/>
              </a:rPr>
              <a:t>l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x.++(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”,“_”,</a:t>
            </a:r>
            <a:r>
              <a:rPr lang="en-US" sz="28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,…)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15541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PBE Strings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3377044"/>
            <a:ext cx="6878782" cy="2789527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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f.x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x=“Alice”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Dr_Alice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 smtClean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x=“Bob”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Dr_Bob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	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x=“Carl”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Dr_Carl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x=“David”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Dr_David</a:t>
            </a:r>
            <a:r>
              <a:rPr lang="en-US" sz="2400" b="1" dirty="0" err="1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726" y="2275463"/>
            <a:ext cx="4717474" cy="92333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_”</a:t>
            </a:r>
            <a:r>
              <a:rPr lang="en-US" b="1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++(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fStr,fStr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b="1" dirty="0" smtClean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substr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fStr,fInt,fInt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 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0 | 1 | +(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fInt,fInt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dirty="0">
              <a:latin typeface="French Script MT" panose="03020402040607040605" pitchFamily="66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95182" y="1690688"/>
            <a:ext cx="599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latin typeface="French Script MT" panose="03020402040607040605" pitchFamily="66" charset="0"/>
              </a:rPr>
              <a:t>R</a:t>
            </a:r>
            <a:r>
              <a:rPr lang="en-US" sz="3200" dirty="0" smtClean="0"/>
              <a:t>:</a:t>
            </a:r>
            <a:endParaRPr lang="en-US" sz="3200" dirty="0">
              <a:cs typeface="Courier New" panose="020703090202050204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08450" y="3955405"/>
            <a:ext cx="2373306" cy="23064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algn="ctr"/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“_”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(x,1,1)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(x,0,2)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(“Dr”,0,1)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0692363" y="35765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10333547" y="4307711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0553461" y="49080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0689709" y="5560473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68258" y="5108654"/>
            <a:ext cx="45744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70772" y="4507967"/>
            <a:ext cx="852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Match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870772" y="6261904"/>
            <a:ext cx="55018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 smtClean="0"/>
              <a:t>=</a:t>
            </a:r>
            <a:r>
              <a:rPr lang="en-US" sz="2800" dirty="0" smtClean="0">
                <a:latin typeface="Symbol" panose="05050102010706020507" pitchFamily="18" charset="2"/>
              </a:rPr>
              <a:t>l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x.++(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”,“_”,x,</a:t>
            </a:r>
            <a:r>
              <a:rPr lang="en-US" sz="28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”_”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,…)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43796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PBE Strings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3377044"/>
            <a:ext cx="6878782" cy="2789527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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f.x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x=“Alice”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Dr_Alice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 smtClean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x=“Bob”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Dr_Bob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	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x=“Carl”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Dr_Carl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x=“David”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Dr_David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726" y="2275463"/>
            <a:ext cx="4717474" cy="92333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_”</a:t>
            </a:r>
            <a:r>
              <a:rPr lang="en-US" b="1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++(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fStr,fStr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b="1" dirty="0" smtClean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substr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fStr,fInt,fInt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 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0 | 1 | +(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fInt,fInt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dirty="0">
              <a:latin typeface="French Script MT" panose="03020402040607040605" pitchFamily="66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95182" y="1690688"/>
            <a:ext cx="599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latin typeface="French Script MT" panose="03020402040607040605" pitchFamily="66" charset="0"/>
              </a:rPr>
              <a:t>R</a:t>
            </a:r>
            <a:r>
              <a:rPr lang="en-US" sz="3200" dirty="0" smtClean="0"/>
              <a:t>:</a:t>
            </a:r>
            <a:endParaRPr lang="en-US" sz="3200" dirty="0">
              <a:cs typeface="Courier New" panose="02070309020205020404" pitchFamily="49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208450" y="3955405"/>
            <a:ext cx="2373306" cy="23064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“_”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algn="ctr"/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(x,1,1)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(x,0,2)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(“Dr”,0,1)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0865983" y="35765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10507167" y="4307711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10727081" y="49080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10863329" y="5560473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4068258" y="5108654"/>
            <a:ext cx="45744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870772" y="4507967"/>
            <a:ext cx="852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Match</a:t>
            </a:r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3870772" y="6261904"/>
            <a:ext cx="807945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 smtClean="0"/>
              <a:t>=</a:t>
            </a:r>
            <a:r>
              <a:rPr lang="en-US" sz="2800" dirty="0" smtClean="0">
                <a:latin typeface="Symbol" panose="05050102010706020507" pitchFamily="18" charset="2"/>
              </a:rPr>
              <a:t>l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x.++(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”,“_”,x,”_”,</a:t>
            </a:r>
            <a:r>
              <a:rPr lang="en-US" sz="2800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sz="2800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(x,0,1)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04442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PBE Strings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3377044"/>
            <a:ext cx="6878782" cy="2789527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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f.x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x=“Alice”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Dr_Alice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 smtClean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x=“Bob”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Dr_Bob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	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x=“Carl”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Dr_Carl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x=“David”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Dr_David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726" y="2275463"/>
            <a:ext cx="4717474" cy="92333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_”</a:t>
            </a:r>
            <a:r>
              <a:rPr lang="en-US" b="1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++(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fStr,fStr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b="1" dirty="0" smtClean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substr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fStr,fInt,fInt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 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0 | 1 | +(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fInt,fInt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dirty="0">
              <a:latin typeface="French Script MT" panose="03020402040607040605" pitchFamily="66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95182" y="1690688"/>
            <a:ext cx="599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latin typeface="French Script MT" panose="03020402040607040605" pitchFamily="66" charset="0"/>
              </a:rPr>
              <a:t>R</a:t>
            </a:r>
            <a:r>
              <a:rPr lang="en-US" sz="3200" dirty="0" smtClean="0"/>
              <a:t>:</a:t>
            </a:r>
            <a:endParaRPr lang="en-US" sz="3200" dirty="0">
              <a:cs typeface="Courier New" panose="02070309020205020404" pitchFamily="49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70772" y="6261904"/>
            <a:ext cx="8079456" cy="5232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 smtClean="0"/>
              <a:t>=</a:t>
            </a:r>
            <a:r>
              <a:rPr lang="en-US" sz="2800" dirty="0" smtClean="0">
                <a:latin typeface="Symbol" panose="05050102010706020507" pitchFamily="18" charset="2"/>
              </a:rPr>
              <a:t>l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x.++(</a:t>
            </a:r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sz="2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”,“_”,x,”_”,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(x,0,1))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77846" y="6323459"/>
            <a:ext cx="140391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ym typeface="Symbol" panose="05050102010706020507" pitchFamily="18" charset="2"/>
              </a:rPr>
              <a:t> Return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584141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Refutation-Based</a:t>
            </a:r>
            <a:r>
              <a:rPr lang="en-US" dirty="0" smtClean="0"/>
              <a:t> Synthesis in SMT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3729399" y="1507147"/>
            <a:ext cx="3502673" cy="52322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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f.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x.P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f,x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918906" y="2666331"/>
            <a:ext cx="4626331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srgbClr val="FF0000"/>
                </a:solidFill>
              </a:rPr>
              <a:t>Negated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 smtClean="0"/>
              <a:t>Synthesis Conjecture </a:t>
            </a:r>
          </a:p>
          <a:p>
            <a:r>
              <a:rPr lang="en-US" sz="2800" dirty="0" smtClean="0"/>
              <a:t>(+ syntactic restrictions </a:t>
            </a:r>
            <a:r>
              <a:rPr lang="en-US" sz="2800" b="1" dirty="0" smtClean="0">
                <a:solidFill>
                  <a:srgbClr val="0070C0"/>
                </a:solidFill>
                <a:latin typeface="French Script MT" panose="03020402040607040605" pitchFamily="66" charset="0"/>
                <a:cs typeface="Courier New" panose="02070309020205020404" pitchFamily="49" charset="0"/>
                <a:sym typeface="Symbol" panose="05050102010706020507" pitchFamily="18" charset="2"/>
              </a:rPr>
              <a:t>R</a:t>
            </a:r>
            <a:r>
              <a:rPr lang="en-US" sz="2800" dirty="0" smtClean="0"/>
              <a:t>)</a:t>
            </a:r>
          </a:p>
        </p:txBody>
      </p:sp>
      <p:sp>
        <p:nvSpPr>
          <p:cNvPr id="22" name="Right Brace 21"/>
          <p:cNvSpPr/>
          <p:nvPr/>
        </p:nvSpPr>
        <p:spPr>
          <a:xfrm rot="5400000">
            <a:off x="6807088" y="-874025"/>
            <a:ext cx="289367" cy="644474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232072" y="156478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+</a:t>
            </a:r>
            <a:endParaRPr lang="en-US" sz="2000" dirty="0"/>
          </a:p>
        </p:txBody>
      </p:sp>
      <p:sp>
        <p:nvSpPr>
          <p:cNvPr id="27" name="TextBox 26"/>
          <p:cNvSpPr txBox="1"/>
          <p:nvPr/>
        </p:nvSpPr>
        <p:spPr>
          <a:xfrm>
            <a:off x="7832907" y="1440981"/>
            <a:ext cx="55029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French Script MT" panose="03020402040607040605" pitchFamily="66" charset="0"/>
                <a:cs typeface="Courier New" panose="02070309020205020404" pitchFamily="49" charset="0"/>
                <a:sym typeface="Symbol" panose="05050102010706020507" pitchFamily="18" charset="2"/>
              </a:rPr>
              <a:t>R</a:t>
            </a:r>
            <a:endParaRPr lang="en-US" sz="3600" b="1" dirty="0">
              <a:solidFill>
                <a:srgbClr val="0070C0"/>
              </a:solidFill>
              <a:latin typeface="French Script MT" panose="03020402040607040605" pitchFamily="66" charset="0"/>
              <a:cs typeface="Courier New" panose="02070309020205020404" pitchFamily="49" charset="0"/>
            </a:endParaRPr>
          </a:p>
        </p:txBody>
      </p:sp>
      <p:sp>
        <p:nvSpPr>
          <p:cNvPr id="28" name="Left Bracket 27"/>
          <p:cNvSpPr/>
          <p:nvPr/>
        </p:nvSpPr>
        <p:spPr>
          <a:xfrm>
            <a:off x="7592599" y="1411210"/>
            <a:ext cx="174979" cy="710029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Left Bracket 28"/>
          <p:cNvSpPr/>
          <p:nvPr/>
        </p:nvSpPr>
        <p:spPr>
          <a:xfrm rot="10800000">
            <a:off x="8491882" y="1411211"/>
            <a:ext cx="174979" cy="710029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9117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Refutation-Based Synthesis in SMT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58844" y="3858180"/>
            <a:ext cx="3466348" cy="1729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SMT Solver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838200" y="4524663"/>
            <a:ext cx="3109409" cy="894040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Counterexample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Guided</a:t>
            </a:r>
          </a:p>
          <a:p>
            <a:pPr algn="ctr"/>
            <a:r>
              <a:rPr lang="en-US" sz="2000" dirty="0" smtClean="0">
                <a:solidFill>
                  <a:schemeClr val="tx1"/>
                </a:solidFill>
                <a:sym typeface="Symbol" panose="05050102010706020507" pitchFamily="18" charset="2"/>
              </a:rPr>
              <a:t>-Instantiation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931489" y="3858180"/>
            <a:ext cx="3466348" cy="17298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3600" dirty="0" smtClean="0">
                <a:solidFill>
                  <a:schemeClr val="tx1"/>
                </a:solidFill>
              </a:rPr>
              <a:t>SMT Solver</a:t>
            </a:r>
            <a:endParaRPr lang="en-US" sz="3600" dirty="0">
              <a:solidFill>
                <a:schemeClr val="tx1"/>
              </a:solidFill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110845" y="4524663"/>
            <a:ext cx="3109409" cy="894040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Enumerative</a:t>
            </a:r>
          </a:p>
          <a:p>
            <a:pPr algn="ctr"/>
            <a:r>
              <a:rPr lang="en-US" sz="2000" dirty="0" err="1">
                <a:solidFill>
                  <a:schemeClr val="tx1"/>
                </a:solidFill>
              </a:rPr>
              <a:t>SyGuS</a:t>
            </a:r>
            <a:endParaRPr lang="en-US" sz="2000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2269843" y="5629564"/>
            <a:ext cx="0" cy="239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Explosion 1 11"/>
          <p:cNvSpPr/>
          <p:nvPr/>
        </p:nvSpPr>
        <p:spPr>
          <a:xfrm>
            <a:off x="1304633" y="5744137"/>
            <a:ext cx="1930419" cy="827617"/>
          </a:xfrm>
          <a:prstGeom prst="irregularSeal1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unsat</a:t>
            </a:r>
            <a:endParaRPr lang="en-US" sz="2800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8764162" y="5658573"/>
            <a:ext cx="0" cy="23913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xplosion 1 15"/>
          <p:cNvSpPr/>
          <p:nvPr/>
        </p:nvSpPr>
        <p:spPr>
          <a:xfrm>
            <a:off x="7798952" y="5773146"/>
            <a:ext cx="1930419" cy="827617"/>
          </a:xfrm>
          <a:prstGeom prst="irregularSeal1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 smtClean="0"/>
              <a:t>unsat</a:t>
            </a:r>
            <a:endParaRPr lang="en-US" sz="2800" dirty="0"/>
          </a:p>
        </p:txBody>
      </p:sp>
      <p:sp>
        <p:nvSpPr>
          <p:cNvPr id="17" name="TextBox 16"/>
          <p:cNvSpPr txBox="1"/>
          <p:nvPr/>
        </p:nvSpPr>
        <p:spPr>
          <a:xfrm>
            <a:off x="3729399" y="1507147"/>
            <a:ext cx="3502673" cy="52322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f.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x.P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sz="28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f,x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sz="2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3235052" y="5868700"/>
            <a:ext cx="1728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/>
              <a:t> = </a:t>
            </a:r>
            <a:r>
              <a:rPr lang="en-US" sz="2800" dirty="0" smtClean="0">
                <a:latin typeface="Symbol" panose="05050102010706020507" pitchFamily="18" charset="2"/>
                <a:cs typeface="Courier New" panose="02070309020205020404" pitchFamily="49" charset="0"/>
              </a:rPr>
              <a:t>l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x.t</a:t>
            </a:r>
            <a:r>
              <a:rPr lang="en-US" sz="2800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</a:t>
            </a:r>
            <a:endParaRPr lang="en-US" sz="2800" baseline="-25000" dirty="0"/>
          </a:p>
        </p:txBody>
      </p:sp>
      <p:sp>
        <p:nvSpPr>
          <p:cNvPr id="19" name="Rectangle 18"/>
          <p:cNvSpPr/>
          <p:nvPr/>
        </p:nvSpPr>
        <p:spPr>
          <a:xfrm>
            <a:off x="9902537" y="5925344"/>
            <a:ext cx="172835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latin typeface="Courier New" panose="02070309020205020404" pitchFamily="49" charset="0"/>
                <a:cs typeface="Courier New" panose="02070309020205020404" pitchFamily="49" charset="0"/>
              </a:rPr>
              <a:t>f</a:t>
            </a:r>
            <a:r>
              <a:rPr lang="en-US" sz="2800" dirty="0"/>
              <a:t> = </a:t>
            </a:r>
            <a:r>
              <a:rPr lang="en-US" sz="2800" dirty="0" smtClean="0">
                <a:latin typeface="Symbol" panose="05050102010706020507" pitchFamily="18" charset="2"/>
                <a:cs typeface="Courier New" panose="02070309020205020404" pitchFamily="49" charset="0"/>
              </a:rPr>
              <a:t>l</a:t>
            </a:r>
            <a:r>
              <a:rPr lang="en-US" sz="2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x.t</a:t>
            </a:r>
            <a:r>
              <a:rPr lang="en-US" sz="2800" baseline="-25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</a:t>
            </a:r>
            <a:endParaRPr lang="en-US" sz="2800" baseline="-25000" dirty="0"/>
          </a:p>
        </p:txBody>
      </p:sp>
      <p:cxnSp>
        <p:nvCxnSpPr>
          <p:cNvPr id="21" name="Curved Connector 20"/>
          <p:cNvCxnSpPr>
            <a:stCxn id="17" idx="2"/>
            <a:endCxn id="4" idx="0"/>
          </p:cNvCxnSpPr>
          <p:nvPr/>
        </p:nvCxnSpPr>
        <p:spPr>
          <a:xfrm rot="5400000">
            <a:off x="3022471" y="1399914"/>
            <a:ext cx="1827813" cy="3088718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Curved Connector 22"/>
          <p:cNvCxnSpPr>
            <a:stCxn id="17" idx="2"/>
            <a:endCxn id="9" idx="0"/>
          </p:cNvCxnSpPr>
          <p:nvPr/>
        </p:nvCxnSpPr>
        <p:spPr>
          <a:xfrm rot="16200000" flipH="1">
            <a:off x="6158793" y="1352309"/>
            <a:ext cx="1827813" cy="3183927"/>
          </a:xfrm>
          <a:prstGeom prst="curvedConnector3">
            <a:avLst>
              <a:gd name="adj1" fmla="val 50000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5278913" y="4461480"/>
            <a:ext cx="49885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or</a:t>
            </a:r>
            <a:endParaRPr lang="en-US" sz="2800" dirty="0"/>
          </a:p>
        </p:txBody>
      </p:sp>
      <p:sp>
        <p:nvSpPr>
          <p:cNvPr id="27" name="TextBox 26"/>
          <p:cNvSpPr txBox="1"/>
          <p:nvPr/>
        </p:nvSpPr>
        <p:spPr>
          <a:xfrm>
            <a:off x="7232072" y="1564780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+</a:t>
            </a:r>
            <a:endParaRPr lang="en-US" sz="2000" dirty="0"/>
          </a:p>
        </p:txBody>
      </p:sp>
      <p:sp>
        <p:nvSpPr>
          <p:cNvPr id="28" name="TextBox 27"/>
          <p:cNvSpPr txBox="1"/>
          <p:nvPr/>
        </p:nvSpPr>
        <p:spPr>
          <a:xfrm>
            <a:off x="7832907" y="1440981"/>
            <a:ext cx="550296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smtClean="0">
                <a:solidFill>
                  <a:srgbClr val="0070C0"/>
                </a:solidFill>
                <a:latin typeface="French Script MT" panose="03020402040607040605" pitchFamily="66" charset="0"/>
                <a:cs typeface="Courier New" panose="02070309020205020404" pitchFamily="49" charset="0"/>
                <a:sym typeface="Symbol" panose="05050102010706020507" pitchFamily="18" charset="2"/>
              </a:rPr>
              <a:t>R</a:t>
            </a:r>
            <a:endParaRPr lang="en-US" sz="3600" b="1" dirty="0">
              <a:solidFill>
                <a:srgbClr val="0070C0"/>
              </a:solidFill>
              <a:latin typeface="French Script MT" panose="03020402040607040605" pitchFamily="66" charset="0"/>
              <a:cs typeface="Courier New" panose="02070309020205020404" pitchFamily="49" charset="0"/>
            </a:endParaRPr>
          </a:p>
        </p:txBody>
      </p:sp>
      <p:sp>
        <p:nvSpPr>
          <p:cNvPr id="29" name="Left Bracket 28"/>
          <p:cNvSpPr/>
          <p:nvPr/>
        </p:nvSpPr>
        <p:spPr>
          <a:xfrm>
            <a:off x="7592599" y="1411210"/>
            <a:ext cx="174979" cy="710029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Left Bracket 29"/>
          <p:cNvSpPr/>
          <p:nvPr/>
        </p:nvSpPr>
        <p:spPr>
          <a:xfrm rot="10800000">
            <a:off x="8491882" y="1411211"/>
            <a:ext cx="174979" cy="710029"/>
          </a:xfrm>
          <a:prstGeom prst="leftBracket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446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1750663" y="3693227"/>
            <a:ext cx="2153580" cy="168558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CEGQI</a:t>
            </a:r>
          </a:p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(trivially)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CVC4 for </a:t>
            </a:r>
            <a:r>
              <a:rPr lang="en-US" dirty="0" err="1"/>
              <a:t>Sygus</a:t>
            </a:r>
            <a:r>
              <a:rPr lang="en-US" dirty="0"/>
              <a:t> Comp 2017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632142" y="5433525"/>
            <a:ext cx="2067791" cy="14339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Input/Output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Examples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159830" y="5450887"/>
            <a:ext cx="2219720" cy="14339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Single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Invocation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Conjectures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49621" y="5378805"/>
            <a:ext cx="3664527" cy="14339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Other </a:t>
            </a:r>
            <a:r>
              <a:rPr lang="en-US" sz="2400" dirty="0" smtClean="0">
                <a:solidFill>
                  <a:schemeClr val="tx1"/>
                </a:solidFill>
              </a:rPr>
              <a:t>Second-Order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Synthesis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Conjectures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3" idx="1"/>
            <a:endCxn id="3" idx="3"/>
          </p:cNvCxnSpPr>
          <p:nvPr/>
        </p:nvCxnSpPr>
        <p:spPr>
          <a:xfrm>
            <a:off x="1632142" y="3597748"/>
            <a:ext cx="100119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8935" y="2124244"/>
            <a:ext cx="140679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With</a:t>
            </a:r>
          </a:p>
          <a:p>
            <a:pPr algn="ctr"/>
            <a:r>
              <a:rPr lang="en-US" sz="2000" dirty="0" smtClean="0"/>
              <a:t>Syntactic</a:t>
            </a:r>
          </a:p>
          <a:p>
            <a:pPr algn="ctr"/>
            <a:r>
              <a:rPr lang="en-US" sz="2000" dirty="0" smtClean="0"/>
              <a:t>Restrictions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58948" y="4107064"/>
            <a:ext cx="140679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Without</a:t>
            </a:r>
          </a:p>
          <a:p>
            <a:pPr algn="ctr"/>
            <a:r>
              <a:rPr lang="en-US" sz="2000" dirty="0" smtClean="0"/>
              <a:t>Syntactic</a:t>
            </a:r>
          </a:p>
          <a:p>
            <a:pPr algn="ctr"/>
            <a:r>
              <a:rPr lang="en-US" sz="2000" dirty="0" smtClean="0"/>
              <a:t>Restrictions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1632142" y="1690688"/>
            <a:ext cx="10011990" cy="381411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 flipV="1">
            <a:off x="4004841" y="1690690"/>
            <a:ext cx="2009" cy="3814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6547232" y="1690690"/>
            <a:ext cx="2009" cy="3814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4159829" y="3693227"/>
            <a:ext cx="2219720" cy="168558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4159829" y="3927845"/>
            <a:ext cx="22432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 smtClean="0"/>
              <a:t>Counterexample</a:t>
            </a:r>
          </a:p>
          <a:p>
            <a:pPr algn="ctr"/>
            <a:r>
              <a:rPr lang="en-US" sz="2400" dirty="0" smtClean="0"/>
              <a:t>Guided</a:t>
            </a:r>
          </a:p>
          <a:p>
            <a:pPr algn="ctr"/>
            <a:r>
              <a:rPr lang="en-US" sz="2400" dirty="0" smtClean="0">
                <a:sym typeface="Symbol" panose="05050102010706020507" pitchFamily="18" charset="2"/>
              </a:rPr>
              <a:t>-</a:t>
            </a:r>
            <a:r>
              <a:rPr lang="en-US" sz="2400" dirty="0" smtClean="0"/>
              <a:t>Instantiation</a:t>
            </a:r>
            <a:endParaRPr lang="en-US" sz="2400" dirty="0"/>
          </a:p>
        </p:txBody>
      </p:sp>
      <p:sp>
        <p:nvSpPr>
          <p:cNvPr id="22" name="Rounded Rectangle 21"/>
          <p:cNvSpPr/>
          <p:nvPr/>
        </p:nvSpPr>
        <p:spPr>
          <a:xfrm>
            <a:off x="4174532" y="2915392"/>
            <a:ext cx="2228540" cy="556358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CEGQI + reconstruction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107447" y="1761972"/>
            <a:ext cx="2284798" cy="102742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smtClean="0">
                <a:solidFill>
                  <a:schemeClr val="tx1"/>
                </a:solidFill>
              </a:rPr>
              <a:t>Enumerative</a:t>
            </a:r>
          </a:p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SyGuS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771613" y="1761972"/>
            <a:ext cx="2080249" cy="170977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Enumerative</a:t>
            </a:r>
          </a:p>
          <a:p>
            <a:pPr algn="ctr"/>
            <a:r>
              <a:rPr lang="en-US" sz="2000" dirty="0" err="1" smtClean="0">
                <a:solidFill>
                  <a:schemeClr val="tx1"/>
                </a:solidFill>
              </a:rPr>
              <a:t>SyGuS</a:t>
            </a:r>
            <a:endParaRPr lang="en-US" sz="2000" dirty="0" smtClean="0">
              <a:solidFill>
                <a:schemeClr val="tx1"/>
              </a:solidFill>
            </a:endParaRPr>
          </a:p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9089623" y="3693227"/>
            <a:ext cx="2287764" cy="17097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Enumerative</a:t>
            </a:r>
          </a:p>
          <a:p>
            <a:pPr algn="ctr"/>
            <a:r>
              <a:rPr lang="en-US" sz="2800" dirty="0" err="1" smtClean="0">
                <a:solidFill>
                  <a:schemeClr val="tx1"/>
                </a:solidFill>
              </a:rPr>
              <a:t>SyGuS</a:t>
            </a:r>
            <a:endParaRPr lang="en-US" sz="2800" dirty="0" smtClean="0">
              <a:solidFill>
                <a:schemeClr val="tx1"/>
              </a:solidFill>
            </a:endParaRPr>
          </a:p>
          <a:p>
            <a:pPr algn="ctr"/>
            <a:r>
              <a:rPr lang="en-US" sz="2000" dirty="0" smtClean="0">
                <a:solidFill>
                  <a:schemeClr val="tx1"/>
                </a:solidFill>
              </a:rPr>
              <a:t>(using default restrictions)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836353" y="2789394"/>
            <a:ext cx="1950768" cy="54811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+ I/O Symmetry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Breaking</a:t>
            </a:r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8948507" y="1690690"/>
            <a:ext cx="2009" cy="3814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6699893" y="5441391"/>
            <a:ext cx="2219720" cy="14339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Partially Single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Invocation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Conjectures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688348" y="3693227"/>
            <a:ext cx="2121052" cy="1709775"/>
          </a:xfrm>
          <a:prstGeom prst="roundRect">
            <a:avLst/>
          </a:pr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rgbClr val="92D05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Hybrid 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approaches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688348" y="1761972"/>
            <a:ext cx="4689039" cy="17097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Enumerative</a:t>
            </a:r>
          </a:p>
          <a:p>
            <a:pPr algn="ctr"/>
            <a:r>
              <a:rPr lang="en-US" sz="2800" dirty="0" err="1">
                <a:solidFill>
                  <a:schemeClr val="tx1"/>
                </a:solidFill>
              </a:rPr>
              <a:t>SyGuS</a:t>
            </a:r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8099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ounded Rectangle 19"/>
          <p:cNvSpPr/>
          <p:nvPr/>
        </p:nvSpPr>
        <p:spPr>
          <a:xfrm>
            <a:off x="1750663" y="3693227"/>
            <a:ext cx="2153580" cy="168558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CVC4 for </a:t>
            </a:r>
            <a:r>
              <a:rPr lang="en-US" dirty="0" err="1"/>
              <a:t>Sygus</a:t>
            </a:r>
            <a:r>
              <a:rPr lang="en-US" dirty="0"/>
              <a:t> Comp 2017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632142" y="5433525"/>
            <a:ext cx="2067791" cy="14339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Input/Output</a:t>
            </a:r>
            <a:r>
              <a:rPr lang="en-US" sz="2400" dirty="0" smtClean="0">
                <a:solidFill>
                  <a:schemeClr val="tx1"/>
                </a:solidFill>
              </a:rPr>
              <a:t/>
            </a:r>
            <a:br>
              <a:rPr lang="en-US" sz="2400" dirty="0" smtClean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Examples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159830" y="5450887"/>
            <a:ext cx="2219720" cy="14339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Single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Invocation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Conjectures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549621" y="5378805"/>
            <a:ext cx="3664527" cy="14339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Other </a:t>
            </a:r>
            <a:r>
              <a:rPr lang="en-US" sz="2400" dirty="0" smtClean="0">
                <a:solidFill>
                  <a:schemeClr val="tx1"/>
                </a:solidFill>
              </a:rPr>
              <a:t>Second-Order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Synthesis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Conjectures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12" name="Straight Connector 11"/>
          <p:cNvCxnSpPr>
            <a:stCxn id="3" idx="1"/>
            <a:endCxn id="3" idx="3"/>
          </p:cNvCxnSpPr>
          <p:nvPr/>
        </p:nvCxnSpPr>
        <p:spPr>
          <a:xfrm>
            <a:off x="1632142" y="3597748"/>
            <a:ext cx="1001199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78935" y="2124244"/>
            <a:ext cx="140679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With</a:t>
            </a:r>
          </a:p>
          <a:p>
            <a:pPr algn="ctr"/>
            <a:r>
              <a:rPr lang="en-US" sz="2000" dirty="0" smtClean="0"/>
              <a:t>Syntactic</a:t>
            </a:r>
          </a:p>
          <a:p>
            <a:pPr algn="ctr"/>
            <a:r>
              <a:rPr lang="en-US" sz="2000" dirty="0" smtClean="0"/>
              <a:t>Restrictions</a:t>
            </a:r>
            <a:endParaRPr lang="en-US" sz="2000" dirty="0"/>
          </a:p>
        </p:txBody>
      </p:sp>
      <p:sp>
        <p:nvSpPr>
          <p:cNvPr id="14" name="TextBox 13"/>
          <p:cNvSpPr txBox="1"/>
          <p:nvPr/>
        </p:nvSpPr>
        <p:spPr>
          <a:xfrm>
            <a:off x="158948" y="4107064"/>
            <a:ext cx="140679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dirty="0" smtClean="0"/>
              <a:t>Without</a:t>
            </a:r>
          </a:p>
          <a:p>
            <a:pPr algn="ctr"/>
            <a:r>
              <a:rPr lang="en-US" sz="2000" dirty="0" smtClean="0"/>
              <a:t>Syntactic</a:t>
            </a:r>
          </a:p>
          <a:p>
            <a:pPr algn="ctr"/>
            <a:r>
              <a:rPr lang="en-US" sz="2000" dirty="0" smtClean="0"/>
              <a:t>Restrictions</a:t>
            </a:r>
            <a:endParaRPr lang="en-US" sz="2000" dirty="0"/>
          </a:p>
        </p:txBody>
      </p:sp>
      <p:sp>
        <p:nvSpPr>
          <p:cNvPr id="3" name="Rectangle 2"/>
          <p:cNvSpPr/>
          <p:nvPr/>
        </p:nvSpPr>
        <p:spPr>
          <a:xfrm>
            <a:off x="1632142" y="1690688"/>
            <a:ext cx="10011990" cy="3814119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 flipH="1" flipV="1">
            <a:off x="4004841" y="1690690"/>
            <a:ext cx="2009" cy="3814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 flipV="1">
            <a:off x="6547232" y="1690690"/>
            <a:ext cx="2009" cy="3814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ounded Rectangle 4"/>
          <p:cNvSpPr/>
          <p:nvPr/>
        </p:nvSpPr>
        <p:spPr>
          <a:xfrm>
            <a:off x="4159829" y="3693227"/>
            <a:ext cx="2219720" cy="1685582"/>
          </a:xfrm>
          <a:prstGeom prst="roundRect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4174532" y="2915392"/>
            <a:ext cx="2228540" cy="556358"/>
          </a:xfrm>
          <a:prstGeom prst="roundRect">
            <a:avLst/>
          </a:prstGeom>
          <a:solidFill>
            <a:srgbClr val="92D050">
              <a:alpha val="5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107447" y="1761972"/>
            <a:ext cx="2284798" cy="1027422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771613" y="1761972"/>
            <a:ext cx="2080249" cy="1709778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9089623" y="3693227"/>
            <a:ext cx="2287764" cy="17097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1836353" y="2789394"/>
            <a:ext cx="1950768" cy="548112"/>
          </a:xfrm>
          <a:prstGeom prst="roundRect">
            <a:avLst/>
          </a:prstGeom>
          <a:solidFill>
            <a:schemeClr val="accent1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solidFill>
                <a:schemeClr val="accent5">
                  <a:lumMod val="75000"/>
                </a:schemeClr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flipH="1" flipV="1">
            <a:off x="8948507" y="1690690"/>
            <a:ext cx="2009" cy="3814117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ounded Rectangle 25"/>
          <p:cNvSpPr/>
          <p:nvPr/>
        </p:nvSpPr>
        <p:spPr>
          <a:xfrm>
            <a:off x="6699893" y="5441391"/>
            <a:ext cx="2219720" cy="14339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Partially Single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Invocation</a:t>
            </a:r>
          </a:p>
          <a:p>
            <a:pPr algn="ctr"/>
            <a:r>
              <a:rPr lang="en-US" sz="2400" dirty="0" smtClean="0">
                <a:solidFill>
                  <a:schemeClr val="tx1"/>
                </a:solidFill>
              </a:rPr>
              <a:t>Conjectures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6688348" y="3693227"/>
            <a:ext cx="2121052" cy="1709775"/>
          </a:xfrm>
          <a:prstGeom prst="roundRect">
            <a:avLst/>
          </a:prstGeom>
          <a:pattFill prst="wdUpDiag">
            <a:fgClr>
              <a:schemeClr val="accent1">
                <a:lumMod val="60000"/>
                <a:lumOff val="40000"/>
              </a:schemeClr>
            </a:fgClr>
            <a:bgClr>
              <a:srgbClr val="92D050"/>
            </a:bgClr>
          </a:patt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6688348" y="1761972"/>
            <a:ext cx="4689039" cy="1709775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1585728" y="1690324"/>
            <a:ext cx="10199872" cy="1901098"/>
          </a:xfrm>
          <a:prstGeom prst="rect">
            <a:avLst/>
          </a:prstGeom>
          <a:noFill/>
          <a:ln w="63500">
            <a:solidFill>
              <a:srgbClr val="FF00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3200" dirty="0" smtClean="0">
                <a:solidFill>
                  <a:srgbClr val="FF0000"/>
                </a:solidFill>
              </a:rPr>
              <a:t>GENERAL</a:t>
            </a: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1890639" y="1919593"/>
            <a:ext cx="1847458" cy="1417914"/>
          </a:xfrm>
          <a:prstGeom prst="rect">
            <a:avLst/>
          </a:prstGeom>
          <a:noFill/>
          <a:ln w="63500">
            <a:solidFill>
              <a:srgbClr val="FFFF0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3200" dirty="0" smtClean="0">
                <a:solidFill>
                  <a:srgbClr val="FFFF00"/>
                </a:solidFill>
              </a:rPr>
              <a:t>PBE</a:t>
            </a:r>
            <a:endParaRPr lang="en-US" sz="3200" dirty="0">
              <a:solidFill>
                <a:srgbClr val="FFFF00"/>
              </a:solidFill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159829" y="3727528"/>
            <a:ext cx="7637282" cy="1675473"/>
          </a:xfrm>
          <a:prstGeom prst="rect">
            <a:avLst/>
          </a:prstGeom>
          <a:noFill/>
          <a:ln w="63500">
            <a:solidFill>
              <a:schemeClr val="accent6">
                <a:lumMod val="75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3200" dirty="0" smtClean="0">
                <a:solidFill>
                  <a:schemeClr val="accent6">
                    <a:lumMod val="75000"/>
                  </a:schemeClr>
                </a:solidFill>
              </a:rPr>
              <a:t>CLIA                                  </a:t>
            </a:r>
            <a:r>
              <a:rPr lang="en-US" sz="3200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</a:t>
            </a:r>
            <a:endParaRPr lang="en-US" sz="3200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6883400" y="3964541"/>
            <a:ext cx="4341066" cy="1300708"/>
          </a:xfrm>
          <a:prstGeom prst="rect">
            <a:avLst/>
          </a:prstGeom>
          <a:noFill/>
          <a:ln w="63500">
            <a:solidFill>
              <a:srgbClr val="7030A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US" sz="3200" dirty="0" smtClean="0">
                <a:solidFill>
                  <a:srgbClr val="7030A0"/>
                </a:solidFill>
              </a:rPr>
              <a:t>INV</a:t>
            </a:r>
            <a:endParaRPr lang="en-US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48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new this Year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2672" y="1825625"/>
            <a:ext cx="10986655" cy="4351338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For enumerative </a:t>
            </a:r>
            <a:r>
              <a:rPr lang="en-US" dirty="0" err="1" smtClean="0"/>
              <a:t>SyGuS</a:t>
            </a:r>
            <a:r>
              <a:rPr lang="en-US" dirty="0" smtClean="0"/>
              <a:t> approach (</a:t>
            </a:r>
            <a:r>
              <a:rPr lang="en-US" b="1" dirty="0" smtClean="0"/>
              <a:t>all tracks</a:t>
            </a:r>
            <a:r>
              <a:rPr lang="en-US" dirty="0" smtClean="0"/>
              <a:t>):</a:t>
            </a:r>
          </a:p>
          <a:p>
            <a:pPr lvl="1"/>
            <a:r>
              <a:rPr lang="en-US" dirty="0" smtClean="0"/>
              <a:t>Key </a:t>
            </a:r>
            <a:r>
              <a:rPr lang="en-US" dirty="0" smtClean="0"/>
              <a:t>optimizations </a:t>
            </a:r>
            <a:r>
              <a:rPr lang="en-US" dirty="0" smtClean="0"/>
              <a:t>for the </a:t>
            </a:r>
            <a:r>
              <a:rPr lang="en-US" dirty="0" err="1" smtClean="0"/>
              <a:t>q.f</a:t>
            </a:r>
            <a:r>
              <a:rPr lang="en-US" dirty="0" smtClean="0"/>
              <a:t>. datatypes </a:t>
            </a:r>
            <a:r>
              <a:rPr lang="en-US" dirty="0" smtClean="0"/>
              <a:t>procedure to reduce #terms</a:t>
            </a:r>
            <a:endParaRPr lang="en-US" dirty="0" smtClean="0"/>
          </a:p>
          <a:p>
            <a:pPr lvl="1"/>
            <a:r>
              <a:rPr lang="en-US" dirty="0"/>
              <a:t>I</a:t>
            </a:r>
            <a:r>
              <a:rPr lang="en-US" dirty="0" smtClean="0"/>
              <a:t>mprovements </a:t>
            </a:r>
            <a:r>
              <a:rPr lang="en-US" dirty="0" smtClean="0"/>
              <a:t>to symmetry breaking for search space pruning</a:t>
            </a:r>
          </a:p>
          <a:p>
            <a:r>
              <a:rPr lang="en-US" dirty="0" smtClean="0"/>
              <a:t>For </a:t>
            </a:r>
            <a:r>
              <a:rPr lang="en-US" b="1" dirty="0" smtClean="0"/>
              <a:t>INV track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Custom grammar construction</a:t>
            </a:r>
          </a:p>
          <a:p>
            <a:pPr lvl="2"/>
            <a:r>
              <a:rPr lang="en-US" dirty="0" smtClean="0"/>
              <a:t>E.g. include constants occurring in conjecture into grammar</a:t>
            </a:r>
          </a:p>
          <a:p>
            <a:pPr lvl="1"/>
            <a:r>
              <a:rPr lang="en-US" dirty="0" smtClean="0"/>
              <a:t>Improved </a:t>
            </a:r>
            <a:r>
              <a:rPr lang="en-US" dirty="0" smtClean="0"/>
              <a:t>use </a:t>
            </a:r>
            <a:r>
              <a:rPr lang="en-US" dirty="0" smtClean="0"/>
              <a:t>of templates</a:t>
            </a:r>
          </a:p>
          <a:p>
            <a:r>
              <a:rPr lang="en-US" dirty="0" smtClean="0"/>
              <a:t>For </a:t>
            </a:r>
            <a:r>
              <a:rPr lang="en-US" b="1" dirty="0" smtClean="0"/>
              <a:t>PBE track</a:t>
            </a:r>
            <a:r>
              <a:rPr lang="en-US" dirty="0" smtClean="0"/>
              <a:t>:</a:t>
            </a:r>
            <a:endParaRPr lang="en-US" dirty="0"/>
          </a:p>
          <a:p>
            <a:pPr lvl="1"/>
            <a:r>
              <a:rPr lang="en-US" dirty="0" smtClean="0"/>
              <a:t>New approaches to I/O example conjectures inspired by</a:t>
            </a:r>
            <a:r>
              <a:rPr lang="en-US" sz="2000" dirty="0" smtClean="0"/>
              <a:t> </a:t>
            </a:r>
            <a:r>
              <a:rPr lang="en-US" sz="2000" b="1" dirty="0">
                <a:solidFill>
                  <a:srgbClr val="0070C0"/>
                </a:solidFill>
              </a:rPr>
              <a:t>[</a:t>
            </a:r>
            <a:r>
              <a:rPr lang="en-US" sz="2000" b="1" dirty="0" err="1">
                <a:solidFill>
                  <a:srgbClr val="0070C0"/>
                </a:solidFill>
              </a:rPr>
              <a:t>Alur</a:t>
            </a:r>
            <a:r>
              <a:rPr lang="en-US" sz="2000" b="1" dirty="0">
                <a:solidFill>
                  <a:srgbClr val="0070C0"/>
                </a:solidFill>
              </a:rPr>
              <a:t> et al TACAS2017</a:t>
            </a:r>
            <a:r>
              <a:rPr lang="en-US" sz="2000" b="1" dirty="0" smtClean="0">
                <a:solidFill>
                  <a:srgbClr val="0070C0"/>
                </a:solidFill>
              </a:rPr>
              <a:t>]</a:t>
            </a:r>
            <a:endParaRPr lang="en-US" dirty="0" smtClean="0"/>
          </a:p>
          <a:p>
            <a:pPr lvl="2"/>
            <a:r>
              <a:rPr lang="en-US" dirty="0"/>
              <a:t>Decision tree learning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ite</a:t>
            </a:r>
            <a:r>
              <a:rPr lang="en-US" dirty="0"/>
              <a:t>-solutions for PBE Bit-Vectors</a:t>
            </a:r>
          </a:p>
          <a:p>
            <a:pPr lvl="2"/>
            <a:r>
              <a:rPr lang="en-US" dirty="0"/>
              <a:t>Sequencing algorithm for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concat</a:t>
            </a:r>
            <a:r>
              <a:rPr lang="en-US" dirty="0"/>
              <a:t>-solutions for PBE </a:t>
            </a:r>
            <a:r>
              <a:rPr lang="en-US" dirty="0" smtClean="0"/>
              <a:t>Strings</a:t>
            </a:r>
          </a:p>
        </p:txBody>
      </p:sp>
    </p:spTree>
    <p:extLst>
      <p:ext uri="{BB962C8B-B14F-4D97-AF65-F5344CB8AC3E}">
        <p14:creationId xmlns:p14="http://schemas.microsoft.com/office/powerpoint/2010/main" val="2202853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PBE Strings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3377044"/>
            <a:ext cx="6878782" cy="2789527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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f.x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x=“Alice”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Dr_Alice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 smtClean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x=“Bob”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Dr_Bob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	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x=“Carl”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Dr_Carl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x=“David”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Dr_David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726" y="2275463"/>
            <a:ext cx="4717474" cy="92333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_”</a:t>
            </a:r>
            <a:r>
              <a:rPr lang="en-US" b="1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++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substr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fStr,fInt,fInt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 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0 | 1 | +(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fInt,fInt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dirty="0">
              <a:latin typeface="French Script MT" panose="03020402040607040605" pitchFamily="66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95182" y="1690688"/>
            <a:ext cx="599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latin typeface="French Script MT" panose="03020402040607040605" pitchFamily="66" charset="0"/>
              </a:rPr>
              <a:t>R</a:t>
            </a:r>
            <a:r>
              <a:rPr lang="en-US" sz="3200" dirty="0" smtClean="0"/>
              <a:t>:</a:t>
            </a:r>
            <a:endParaRPr lang="en-US" sz="3200" dirty="0"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61925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PBE Strings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3377044"/>
            <a:ext cx="6878782" cy="2789527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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f.x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x=“Alice”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Dr_Alice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 smtClean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x=“Bob”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Dr_Bob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	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x=“Carl”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Dr_Carl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x=“David”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Dr_David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726" y="2275463"/>
            <a:ext cx="4717474" cy="92333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_”</a:t>
            </a:r>
            <a:r>
              <a:rPr lang="en-US" b="1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++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substr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fStr,fInt,fInt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 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0 | 1 | +(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fInt,fInt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dirty="0">
              <a:latin typeface="French Script MT" panose="03020402040607040605" pitchFamily="66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95182" y="1690688"/>
            <a:ext cx="599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latin typeface="French Script MT" panose="03020402040607040605" pitchFamily="66" charset="0"/>
              </a:rPr>
              <a:t>R</a:t>
            </a:r>
            <a:r>
              <a:rPr lang="en-US" sz="3200" dirty="0" smtClean="0"/>
              <a:t>:</a:t>
            </a:r>
            <a:endParaRPr lang="en-US" sz="3200" dirty="0">
              <a:cs typeface="Courier New" panose="02070309020205020404" pitchFamily="49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2992581" y="2419493"/>
            <a:ext cx="1797628" cy="17823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flipH="1">
            <a:off x="2395103" y="3348002"/>
            <a:ext cx="1" cy="40652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582695" y="3377044"/>
            <a:ext cx="13300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Enumerate</a:t>
            </a:r>
            <a:endParaRPr lang="en-US" sz="2000" dirty="0"/>
          </a:p>
        </p:txBody>
      </p:sp>
      <p:sp>
        <p:nvSpPr>
          <p:cNvPr id="15" name="Rectangle 14"/>
          <p:cNvSpPr/>
          <p:nvPr/>
        </p:nvSpPr>
        <p:spPr>
          <a:xfrm>
            <a:off x="1208450" y="3955405"/>
            <a:ext cx="2373306" cy="23064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“_”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(x,1,1)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(x,0,2)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(“Dr”,0,1)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27348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PBE Strings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3377044"/>
            <a:ext cx="6878782" cy="2789527"/>
          </a:xfrm>
          <a:ln>
            <a:solidFill>
              <a:schemeClr val="accent1">
                <a:shade val="50000"/>
              </a:schemeClr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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f.x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.</a:t>
            </a: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x=“Alice”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Dr_Alice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A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 smtClean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x=“Bob”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Dr_Bob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B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	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3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x=“Carl”	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Dr_Carl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C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	</a:t>
            </a:r>
          </a:p>
          <a:p>
            <a:pPr marL="0" indent="0">
              <a:buNone/>
            </a:pPr>
            <a:endParaRPr lang="en-US" sz="200" dirty="0"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x=“David”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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	f(x)=“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Dr_David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</a:t>
            </a:r>
            <a:r>
              <a:rPr lang="en-US" sz="2400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</a:t>
            </a:r>
            <a:r>
              <a:rPr lang="en-US" sz="2400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endParaRPr lang="en-US" sz="2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11726" y="2275463"/>
            <a:ext cx="4717474" cy="923330"/>
          </a:xfrm>
          <a:prstGeom prst="rect">
            <a:avLst/>
          </a:prstGeom>
          <a:solidFill>
            <a:schemeClr val="accent4">
              <a:lumMod val="60000"/>
              <a:lumOff val="40000"/>
              <a:alpha val="5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x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_”</a:t>
            </a:r>
            <a:r>
              <a:rPr lang="en-US" b="1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“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Dr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”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|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++(</a:t>
            </a:r>
            <a:r>
              <a:rPr lang="en-US" b="1" dirty="0" err="1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fStr,fStr</a:t>
            </a:r>
            <a:r>
              <a:rPr lang="en-US" b="1" dirty="0" smtClean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b="1" dirty="0" smtClean="0">
              <a:solidFill>
                <a:srgbClr val="00B050"/>
              </a:solidFill>
              <a:latin typeface="Courier New" panose="02070309020205020404" pitchFamily="49" charset="0"/>
              <a:cs typeface="Courier New" panose="02070309020205020404" pitchFamily="49" charset="0"/>
              <a:sym typeface="Symbol" panose="05050102010706020507" pitchFamily="18" charset="2"/>
            </a:endParaRP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      </a:t>
            </a:r>
            <a:r>
              <a:rPr lang="en-US" b="1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substr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fStr,fInt,fInt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 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</a:t>
            </a:r>
            <a:r>
              <a:rPr lang="en-US" dirty="0" smtClean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:=</a:t>
            </a:r>
            <a:r>
              <a:rPr lang="en-US" dirty="0">
                <a:cs typeface="Courier New" panose="02070309020205020404" pitchFamily="49" charset="0"/>
                <a:sym typeface="Symbol" panose="05050102010706020507" pitchFamily="18" charset="2"/>
              </a:rPr>
              <a:t> 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0 | 1 | +(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fInt,fInt</a:t>
            </a:r>
            <a:r>
              <a:rPr lang="en-US" b="1" dirty="0" smtClean="0">
                <a:latin typeface="Courier New" panose="02070309020205020404" pitchFamily="49" charset="0"/>
                <a:cs typeface="Courier New" panose="02070309020205020404" pitchFamily="49" charset="0"/>
                <a:sym typeface="Symbol" panose="05050102010706020507" pitchFamily="18" charset="2"/>
              </a:rPr>
              <a:t>)</a:t>
            </a:r>
            <a:endParaRPr lang="en-US" dirty="0">
              <a:latin typeface="French Script MT" panose="03020402040607040605" pitchFamily="66" charset="0"/>
              <a:cs typeface="Courier New" panose="02070309020205020404" pitchFamily="49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095182" y="1690688"/>
            <a:ext cx="59984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 smtClean="0">
                <a:latin typeface="French Script MT" panose="03020402040607040605" pitchFamily="66" charset="0"/>
              </a:rPr>
              <a:t>R</a:t>
            </a:r>
            <a:r>
              <a:rPr lang="en-US" sz="3200" dirty="0" smtClean="0"/>
              <a:t>:</a:t>
            </a:r>
            <a:endParaRPr lang="en-US" sz="3200" dirty="0">
              <a:cs typeface="Courier New" panose="02070309020205020404" pitchFamily="49" charset="0"/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068258" y="5108654"/>
            <a:ext cx="457443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208450" y="3955405"/>
            <a:ext cx="2373306" cy="230649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“_”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“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”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(x,1,1)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(x,0,2)</a:t>
            </a:r>
          </a:p>
          <a:p>
            <a:pPr algn="ctr"/>
            <a:r>
              <a:rPr lang="en-US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</a:t>
            </a:r>
            <a:r>
              <a:rPr lang="en-US" dirty="0" err="1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ubstr</a:t>
            </a:r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(“Dr”,0,1)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endParaRPr lang="en-US" dirty="0">
              <a:solidFill>
                <a:schemeClr val="tx1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9048750" y="35765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H="1">
            <a:off x="9048750" y="4307711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9048750" y="4908077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H="1">
            <a:off x="9046096" y="5537324"/>
            <a:ext cx="2654" cy="200577"/>
          </a:xfrm>
          <a:prstGeom prst="straightConnector1">
            <a:avLst/>
          </a:prstGeom>
          <a:ln w="25400"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70772" y="4507967"/>
            <a:ext cx="8524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Match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804178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3525</TotalTime>
  <Words>1094</Words>
  <Application>Microsoft Office PowerPoint</Application>
  <PresentationFormat>Widescreen</PresentationFormat>
  <Paragraphs>383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Calibri Light</vt:lpstr>
      <vt:lpstr>Courier New</vt:lpstr>
      <vt:lpstr>French Script MT</vt:lpstr>
      <vt:lpstr>Symbol</vt:lpstr>
      <vt:lpstr>Office Theme</vt:lpstr>
      <vt:lpstr>CVC4 for Sygus Comp 2017</vt:lpstr>
      <vt:lpstr>Refutation-Based Synthesis in SMT</vt:lpstr>
      <vt:lpstr>Refutation-Based Synthesis in SMT</vt:lpstr>
      <vt:lpstr>CVC4 for Sygus Comp 2017</vt:lpstr>
      <vt:lpstr>CVC4 for Sygus Comp 2017</vt:lpstr>
      <vt:lpstr>What’s new this Year</vt:lpstr>
      <vt:lpstr>PBE Strings Algorithm</vt:lpstr>
      <vt:lpstr>PBE Strings Algorithm</vt:lpstr>
      <vt:lpstr>PBE Strings Algorithm</vt:lpstr>
      <vt:lpstr>PBE Strings Algorithm</vt:lpstr>
      <vt:lpstr>PBE Strings Algorithm</vt:lpstr>
      <vt:lpstr>PBE Strings Algorithm</vt:lpstr>
      <vt:lpstr>PBE Strings Algorithm</vt:lpstr>
      <vt:lpstr>PBE Strings Algorithm</vt:lpstr>
      <vt:lpstr>PBE Strings Algorithm</vt:lpstr>
      <vt:lpstr>PBE Strings Algorithm</vt:lpstr>
      <vt:lpstr>PBE Strings Algorithm</vt:lpstr>
      <vt:lpstr>PBE Strings Algorithm</vt:lpstr>
      <vt:lpstr>PBE Strings Algorithm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</dc:creator>
  <cp:lastModifiedBy>Andrew</cp:lastModifiedBy>
  <cp:revision>192</cp:revision>
  <dcterms:created xsi:type="dcterms:W3CDTF">2015-07-16T20:19:42Z</dcterms:created>
  <dcterms:modified xsi:type="dcterms:W3CDTF">2017-07-22T09:27:01Z</dcterms:modified>
</cp:coreProperties>
</file>